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72" r:id="rId4"/>
    <p:sldId id="264" r:id="rId5"/>
    <p:sldId id="263" r:id="rId6"/>
    <p:sldId id="288" r:id="rId7"/>
    <p:sldId id="257" r:id="rId8"/>
    <p:sldId id="262" r:id="rId9"/>
    <p:sldId id="265" r:id="rId10"/>
    <p:sldId id="258" r:id="rId11"/>
    <p:sldId id="273" r:id="rId12"/>
    <p:sldId id="261" r:id="rId13"/>
    <p:sldId id="268" r:id="rId14"/>
    <p:sldId id="274" r:id="rId15"/>
    <p:sldId id="284" r:id="rId16"/>
    <p:sldId id="259" r:id="rId17"/>
    <p:sldId id="266" r:id="rId18"/>
    <p:sldId id="269" r:id="rId19"/>
    <p:sldId id="275" r:id="rId20"/>
    <p:sldId id="270" r:id="rId21"/>
    <p:sldId id="271" r:id="rId22"/>
    <p:sldId id="285" r:id="rId23"/>
    <p:sldId id="287" r:id="rId24"/>
    <p:sldId id="276" r:id="rId25"/>
    <p:sldId id="267" r:id="rId26"/>
    <p:sldId id="278" r:id="rId27"/>
    <p:sldId id="279" r:id="rId28"/>
    <p:sldId id="277" r:id="rId29"/>
    <p:sldId id="280" r:id="rId30"/>
    <p:sldId id="282" r:id="rId31"/>
    <p:sldId id="283" r:id="rId32"/>
    <p:sldId id="260"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C4FD79-5D7B-4BB7-BBEC-5E9AA640954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0BB4E1E-B009-4BFD-AACF-C7BF40A09505}">
      <dgm:prSet/>
      <dgm:spPr/>
      <dgm:t>
        <a:bodyPr/>
        <a:lstStyle/>
        <a:p>
          <a:pPr>
            <a:lnSpc>
              <a:spcPct val="100000"/>
            </a:lnSpc>
          </a:pPr>
          <a:r>
            <a:rPr lang="en-US" dirty="0"/>
            <a:t>Performs the initial convolution and max pooling using 7*7, 3*3 kernel sizes respectively</a:t>
          </a:r>
        </a:p>
      </dgm:t>
    </dgm:pt>
    <dgm:pt modelId="{D8B7B3DD-1D0A-43C2-9339-3D75D767A734}" type="parTrans" cxnId="{9F358D58-8B7B-4CA4-B999-8E8F73D848AA}">
      <dgm:prSet/>
      <dgm:spPr/>
      <dgm:t>
        <a:bodyPr/>
        <a:lstStyle/>
        <a:p>
          <a:endParaRPr lang="en-US"/>
        </a:p>
      </dgm:t>
    </dgm:pt>
    <dgm:pt modelId="{CD39EAE8-57A1-430B-9D35-ABF086F2577B}" type="sibTrans" cxnId="{9F358D58-8B7B-4CA4-B999-8E8F73D848AA}">
      <dgm:prSet/>
      <dgm:spPr/>
      <dgm:t>
        <a:bodyPr/>
        <a:lstStyle/>
        <a:p>
          <a:pPr>
            <a:lnSpc>
              <a:spcPct val="100000"/>
            </a:lnSpc>
          </a:pPr>
          <a:endParaRPr lang="en-US"/>
        </a:p>
      </dgm:t>
    </dgm:pt>
    <dgm:pt modelId="{33F15D69-9934-4183-B64C-DCC1A5FF305E}">
      <dgm:prSet/>
      <dgm:spPr/>
      <dgm:t>
        <a:bodyPr/>
        <a:lstStyle/>
        <a:p>
          <a:pPr>
            <a:lnSpc>
              <a:spcPct val="100000"/>
            </a:lnSpc>
          </a:pPr>
          <a:r>
            <a:rPr lang="en-US"/>
            <a:t>Stage 1 of the network starts here and there is 3 Residual blocks containing 3 layers each. The size of kernels used to perform the convolution operation in all 3 layers of the block of stage 1 are 64, 64 and 256 respectively</a:t>
          </a:r>
        </a:p>
      </dgm:t>
    </dgm:pt>
    <dgm:pt modelId="{16D63DAD-68DA-463D-97B4-1AF5CF414D83}" type="parTrans" cxnId="{86959650-DC8A-4635-BF74-31F776506D1C}">
      <dgm:prSet/>
      <dgm:spPr/>
      <dgm:t>
        <a:bodyPr/>
        <a:lstStyle/>
        <a:p>
          <a:endParaRPr lang="en-US"/>
        </a:p>
      </dgm:t>
    </dgm:pt>
    <dgm:pt modelId="{DF8247F5-784C-4278-A52C-38EBC6B3FD4B}" type="sibTrans" cxnId="{86959650-DC8A-4635-BF74-31F776506D1C}">
      <dgm:prSet/>
      <dgm:spPr/>
      <dgm:t>
        <a:bodyPr/>
        <a:lstStyle/>
        <a:p>
          <a:pPr>
            <a:lnSpc>
              <a:spcPct val="100000"/>
            </a:lnSpc>
          </a:pPr>
          <a:endParaRPr lang="en-US"/>
        </a:p>
      </dgm:t>
    </dgm:pt>
    <dgm:pt modelId="{81005461-CC80-4699-9BC4-CD3D4997C8F4}">
      <dgm:prSet/>
      <dgm:spPr/>
      <dgm:t>
        <a:bodyPr/>
        <a:lstStyle/>
        <a:p>
          <a:pPr>
            <a:lnSpc>
              <a:spcPct val="100000"/>
            </a:lnSpc>
          </a:pPr>
          <a:r>
            <a:rPr lang="en-US"/>
            <a:t>The dashed connection arrow refers to the convolutional operation, performed with a stride of 2, which reduced the size of the input by half.</a:t>
          </a:r>
        </a:p>
      </dgm:t>
    </dgm:pt>
    <dgm:pt modelId="{C83D4859-8A1A-49E7-BA1C-8656552A6F7B}" type="parTrans" cxnId="{198BB8FD-2364-4A5C-B89B-8B11EE930ECA}">
      <dgm:prSet/>
      <dgm:spPr/>
      <dgm:t>
        <a:bodyPr/>
        <a:lstStyle/>
        <a:p>
          <a:endParaRPr lang="en-US"/>
        </a:p>
      </dgm:t>
    </dgm:pt>
    <dgm:pt modelId="{210C4B20-0202-4BB0-A2AB-98E8CCE1D2E5}" type="sibTrans" cxnId="{198BB8FD-2364-4A5C-B89B-8B11EE930ECA}">
      <dgm:prSet/>
      <dgm:spPr/>
      <dgm:t>
        <a:bodyPr/>
        <a:lstStyle/>
        <a:p>
          <a:pPr>
            <a:lnSpc>
              <a:spcPct val="100000"/>
            </a:lnSpc>
          </a:pPr>
          <a:endParaRPr lang="en-US"/>
        </a:p>
      </dgm:t>
    </dgm:pt>
    <dgm:pt modelId="{FF1D6960-1CFC-457F-9620-64315504DFC4}">
      <dgm:prSet/>
      <dgm:spPr/>
      <dgm:t>
        <a:bodyPr/>
        <a:lstStyle/>
        <a:p>
          <a:pPr>
            <a:lnSpc>
              <a:spcPct val="100000"/>
            </a:lnSpc>
          </a:pPr>
          <a:r>
            <a:rPr lang="en-US"/>
            <a:t>In total, we extract 2048- dimensional features from the last fully- pooling layer (Conv5x layer)</a:t>
          </a:r>
        </a:p>
      </dgm:t>
    </dgm:pt>
    <dgm:pt modelId="{7A0D1C1E-4ABF-49BB-B4E6-9F70432C649E}" type="parTrans" cxnId="{810C5187-85CB-440A-9D8D-670510CC8559}">
      <dgm:prSet/>
      <dgm:spPr/>
      <dgm:t>
        <a:bodyPr/>
        <a:lstStyle/>
        <a:p>
          <a:endParaRPr lang="en-US"/>
        </a:p>
      </dgm:t>
    </dgm:pt>
    <dgm:pt modelId="{02EC15F1-74E9-4D2F-9A99-AF85CCBF036E}" type="sibTrans" cxnId="{810C5187-85CB-440A-9D8D-670510CC8559}">
      <dgm:prSet/>
      <dgm:spPr/>
      <dgm:t>
        <a:bodyPr/>
        <a:lstStyle/>
        <a:p>
          <a:pPr>
            <a:lnSpc>
              <a:spcPct val="100000"/>
            </a:lnSpc>
          </a:pPr>
          <a:endParaRPr lang="en-US"/>
        </a:p>
      </dgm:t>
    </dgm:pt>
    <dgm:pt modelId="{F27CBCD5-5060-4BC2-A97E-89E550227052}">
      <dgm:prSet/>
      <dgm:spPr/>
      <dgm:t>
        <a:bodyPr/>
        <a:lstStyle/>
        <a:p>
          <a:pPr>
            <a:lnSpc>
              <a:spcPct val="100000"/>
            </a:lnSpc>
          </a:pPr>
          <a:r>
            <a:rPr lang="en-US"/>
            <a:t>The network has an average Pooling layer followed by fully connected layer, which then outputs the number of classes we want to classify.</a:t>
          </a:r>
        </a:p>
      </dgm:t>
    </dgm:pt>
    <dgm:pt modelId="{2B2A2465-EB98-422D-BBB8-3A5EC87AA3EB}" type="parTrans" cxnId="{EAC5E369-5D9D-4E2F-94F1-17497D98DB9B}">
      <dgm:prSet/>
      <dgm:spPr/>
      <dgm:t>
        <a:bodyPr/>
        <a:lstStyle/>
        <a:p>
          <a:endParaRPr lang="en-US"/>
        </a:p>
      </dgm:t>
    </dgm:pt>
    <dgm:pt modelId="{B31675FC-4EAA-4D2D-80CC-E7C34B3A1D96}" type="sibTrans" cxnId="{EAC5E369-5D9D-4E2F-94F1-17497D98DB9B}">
      <dgm:prSet/>
      <dgm:spPr/>
      <dgm:t>
        <a:bodyPr/>
        <a:lstStyle/>
        <a:p>
          <a:endParaRPr lang="en-US"/>
        </a:p>
      </dgm:t>
    </dgm:pt>
    <dgm:pt modelId="{A7673889-4CB7-4DFA-8423-2C103832DF6D}" type="pres">
      <dgm:prSet presAssocID="{3EC4FD79-5D7B-4BB7-BBEC-5E9AA640954B}" presName="root" presStyleCnt="0">
        <dgm:presLayoutVars>
          <dgm:dir/>
          <dgm:resizeHandles val="exact"/>
        </dgm:presLayoutVars>
      </dgm:prSet>
      <dgm:spPr/>
    </dgm:pt>
    <dgm:pt modelId="{8FC9C406-D7D1-4A69-9E2C-DBE02A3B0934}" type="pres">
      <dgm:prSet presAssocID="{3EC4FD79-5D7B-4BB7-BBEC-5E9AA640954B}" presName="container" presStyleCnt="0">
        <dgm:presLayoutVars>
          <dgm:dir/>
          <dgm:resizeHandles val="exact"/>
        </dgm:presLayoutVars>
      </dgm:prSet>
      <dgm:spPr/>
    </dgm:pt>
    <dgm:pt modelId="{933163B8-EDD7-4DD8-9AF8-2BB813FC7371}" type="pres">
      <dgm:prSet presAssocID="{90BB4E1E-B009-4BFD-AACF-C7BF40A09505}" presName="compNode" presStyleCnt="0"/>
      <dgm:spPr/>
    </dgm:pt>
    <dgm:pt modelId="{E01D894F-DAB0-487A-98A5-F16C09A1F594}" type="pres">
      <dgm:prSet presAssocID="{90BB4E1E-B009-4BFD-AACF-C7BF40A09505}" presName="iconBgRect" presStyleLbl="bgShp" presStyleIdx="0" presStyleCnt="5"/>
      <dgm:spPr/>
    </dgm:pt>
    <dgm:pt modelId="{B5A44DB7-EC7F-43BC-8FF9-C1342F6E64A6}" type="pres">
      <dgm:prSet presAssocID="{90BB4E1E-B009-4BFD-AACF-C7BF40A0950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67435927-6A2A-4297-84BC-042926F0CBDA}" type="pres">
      <dgm:prSet presAssocID="{90BB4E1E-B009-4BFD-AACF-C7BF40A09505}" presName="spaceRect" presStyleCnt="0"/>
      <dgm:spPr/>
    </dgm:pt>
    <dgm:pt modelId="{C5DC5AAE-52E6-400A-9449-C7A6D695E0A1}" type="pres">
      <dgm:prSet presAssocID="{90BB4E1E-B009-4BFD-AACF-C7BF40A09505}" presName="textRect" presStyleLbl="revTx" presStyleIdx="0" presStyleCnt="5">
        <dgm:presLayoutVars>
          <dgm:chMax val="1"/>
          <dgm:chPref val="1"/>
        </dgm:presLayoutVars>
      </dgm:prSet>
      <dgm:spPr/>
    </dgm:pt>
    <dgm:pt modelId="{98159946-9B88-47C3-91CD-B9706886E50B}" type="pres">
      <dgm:prSet presAssocID="{CD39EAE8-57A1-430B-9D35-ABF086F2577B}" presName="sibTrans" presStyleLbl="sibTrans2D1" presStyleIdx="0" presStyleCnt="0"/>
      <dgm:spPr/>
    </dgm:pt>
    <dgm:pt modelId="{C0DDDF06-3960-4BC6-A7F5-2062D0D40C3E}" type="pres">
      <dgm:prSet presAssocID="{33F15D69-9934-4183-B64C-DCC1A5FF305E}" presName="compNode" presStyleCnt="0"/>
      <dgm:spPr/>
    </dgm:pt>
    <dgm:pt modelId="{580679DD-8084-4BAE-B567-02DDFACF0451}" type="pres">
      <dgm:prSet presAssocID="{33F15D69-9934-4183-B64C-DCC1A5FF305E}" presName="iconBgRect" presStyleLbl="bgShp" presStyleIdx="1" presStyleCnt="5"/>
      <dgm:spPr/>
    </dgm:pt>
    <dgm:pt modelId="{1BE19F95-25A0-4798-A1A8-2AF976DFEFFC}" type="pres">
      <dgm:prSet presAssocID="{33F15D69-9934-4183-B64C-DCC1A5FF305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2375E938-2606-4138-9E0F-D37396714613}" type="pres">
      <dgm:prSet presAssocID="{33F15D69-9934-4183-B64C-DCC1A5FF305E}" presName="spaceRect" presStyleCnt="0"/>
      <dgm:spPr/>
    </dgm:pt>
    <dgm:pt modelId="{93278C9B-A107-4E54-A604-AA98B4635E88}" type="pres">
      <dgm:prSet presAssocID="{33F15D69-9934-4183-B64C-DCC1A5FF305E}" presName="textRect" presStyleLbl="revTx" presStyleIdx="1" presStyleCnt="5">
        <dgm:presLayoutVars>
          <dgm:chMax val="1"/>
          <dgm:chPref val="1"/>
        </dgm:presLayoutVars>
      </dgm:prSet>
      <dgm:spPr/>
    </dgm:pt>
    <dgm:pt modelId="{FB100C8A-0160-428A-9C77-78F4AC25737B}" type="pres">
      <dgm:prSet presAssocID="{DF8247F5-784C-4278-A52C-38EBC6B3FD4B}" presName="sibTrans" presStyleLbl="sibTrans2D1" presStyleIdx="0" presStyleCnt="0"/>
      <dgm:spPr/>
    </dgm:pt>
    <dgm:pt modelId="{3711AB04-A40D-490F-A0E5-A8FD974DBFB0}" type="pres">
      <dgm:prSet presAssocID="{81005461-CC80-4699-9BC4-CD3D4997C8F4}" presName="compNode" presStyleCnt="0"/>
      <dgm:spPr/>
    </dgm:pt>
    <dgm:pt modelId="{7D287792-CE36-4B38-883C-66399363327D}" type="pres">
      <dgm:prSet presAssocID="{81005461-CC80-4699-9BC4-CD3D4997C8F4}" presName="iconBgRect" presStyleLbl="bgShp" presStyleIdx="2" presStyleCnt="5"/>
      <dgm:spPr/>
    </dgm:pt>
    <dgm:pt modelId="{C0DA97ED-BA88-4E92-BC6C-6357E9B9E020}" type="pres">
      <dgm:prSet presAssocID="{81005461-CC80-4699-9BC4-CD3D4997C8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vron Arrows"/>
        </a:ext>
      </dgm:extLst>
    </dgm:pt>
    <dgm:pt modelId="{EB9DE92D-DB11-4240-A2B1-563517330105}" type="pres">
      <dgm:prSet presAssocID="{81005461-CC80-4699-9BC4-CD3D4997C8F4}" presName="spaceRect" presStyleCnt="0"/>
      <dgm:spPr/>
    </dgm:pt>
    <dgm:pt modelId="{79036B34-BD20-41B3-A461-B81FC09B50FE}" type="pres">
      <dgm:prSet presAssocID="{81005461-CC80-4699-9BC4-CD3D4997C8F4}" presName="textRect" presStyleLbl="revTx" presStyleIdx="2" presStyleCnt="5">
        <dgm:presLayoutVars>
          <dgm:chMax val="1"/>
          <dgm:chPref val="1"/>
        </dgm:presLayoutVars>
      </dgm:prSet>
      <dgm:spPr/>
    </dgm:pt>
    <dgm:pt modelId="{29539255-EBD5-477D-9E71-11999B415BDD}" type="pres">
      <dgm:prSet presAssocID="{210C4B20-0202-4BB0-A2AB-98E8CCE1D2E5}" presName="sibTrans" presStyleLbl="sibTrans2D1" presStyleIdx="0" presStyleCnt="0"/>
      <dgm:spPr/>
    </dgm:pt>
    <dgm:pt modelId="{ABF3F184-AD5B-4949-87EB-4C17053D3F7E}" type="pres">
      <dgm:prSet presAssocID="{FF1D6960-1CFC-457F-9620-64315504DFC4}" presName="compNode" presStyleCnt="0"/>
      <dgm:spPr/>
    </dgm:pt>
    <dgm:pt modelId="{015564BE-15BB-4CB1-AF47-B9833EB6845E}" type="pres">
      <dgm:prSet presAssocID="{FF1D6960-1CFC-457F-9620-64315504DFC4}" presName="iconBgRect" presStyleLbl="bgShp" presStyleIdx="3" presStyleCnt="5"/>
      <dgm:spPr/>
    </dgm:pt>
    <dgm:pt modelId="{522E1C7C-8184-4BC1-ABB1-6E8C7B657F41}" type="pres">
      <dgm:prSet presAssocID="{FF1D6960-1CFC-457F-9620-64315504DFC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3DE173DE-B69A-44F7-9698-3DBA35DE6049}" type="pres">
      <dgm:prSet presAssocID="{FF1D6960-1CFC-457F-9620-64315504DFC4}" presName="spaceRect" presStyleCnt="0"/>
      <dgm:spPr/>
    </dgm:pt>
    <dgm:pt modelId="{DC0205A3-EA91-4604-9B25-AC8E7B210189}" type="pres">
      <dgm:prSet presAssocID="{FF1D6960-1CFC-457F-9620-64315504DFC4}" presName="textRect" presStyleLbl="revTx" presStyleIdx="3" presStyleCnt="5">
        <dgm:presLayoutVars>
          <dgm:chMax val="1"/>
          <dgm:chPref val="1"/>
        </dgm:presLayoutVars>
      </dgm:prSet>
      <dgm:spPr/>
    </dgm:pt>
    <dgm:pt modelId="{54C5B04F-0265-45D2-B0FF-1CF3BD2F0E7D}" type="pres">
      <dgm:prSet presAssocID="{02EC15F1-74E9-4D2F-9A99-AF85CCBF036E}" presName="sibTrans" presStyleLbl="sibTrans2D1" presStyleIdx="0" presStyleCnt="0"/>
      <dgm:spPr/>
    </dgm:pt>
    <dgm:pt modelId="{AD571926-F789-4AD6-8793-E8EFAAF49E2E}" type="pres">
      <dgm:prSet presAssocID="{F27CBCD5-5060-4BC2-A97E-89E550227052}" presName="compNode" presStyleCnt="0"/>
      <dgm:spPr/>
    </dgm:pt>
    <dgm:pt modelId="{AF515A0D-993B-4CD0-A18E-90893796354D}" type="pres">
      <dgm:prSet presAssocID="{F27CBCD5-5060-4BC2-A97E-89E550227052}" presName="iconBgRect" presStyleLbl="bgShp" presStyleIdx="4" presStyleCnt="5"/>
      <dgm:spPr/>
    </dgm:pt>
    <dgm:pt modelId="{6E914486-03BE-471D-8B3B-A1FD119C613A}" type="pres">
      <dgm:prSet presAssocID="{F27CBCD5-5060-4BC2-A97E-89E5502270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2E7B0F62-9391-47C5-8A47-AFE6ABE0DD93}" type="pres">
      <dgm:prSet presAssocID="{F27CBCD5-5060-4BC2-A97E-89E550227052}" presName="spaceRect" presStyleCnt="0"/>
      <dgm:spPr/>
    </dgm:pt>
    <dgm:pt modelId="{8BF940DC-3255-4F0C-9612-B09F3CC0FFA8}" type="pres">
      <dgm:prSet presAssocID="{F27CBCD5-5060-4BC2-A97E-89E550227052}" presName="textRect" presStyleLbl="revTx" presStyleIdx="4" presStyleCnt="5">
        <dgm:presLayoutVars>
          <dgm:chMax val="1"/>
          <dgm:chPref val="1"/>
        </dgm:presLayoutVars>
      </dgm:prSet>
      <dgm:spPr/>
    </dgm:pt>
  </dgm:ptLst>
  <dgm:cxnLst>
    <dgm:cxn modelId="{C9383E19-0329-4F0C-9386-B1F670016D89}" type="presOf" srcId="{CD39EAE8-57A1-430B-9D35-ABF086F2577B}" destId="{98159946-9B88-47C3-91CD-B9706886E50B}" srcOrd="0" destOrd="0" presId="urn:microsoft.com/office/officeart/2018/2/layout/IconCircleList"/>
    <dgm:cxn modelId="{3F2CE02B-D141-48B6-A656-617C90C85E83}" type="presOf" srcId="{02EC15F1-74E9-4D2F-9A99-AF85CCBF036E}" destId="{54C5B04F-0265-45D2-B0FF-1CF3BD2F0E7D}" srcOrd="0" destOrd="0" presId="urn:microsoft.com/office/officeart/2018/2/layout/IconCircleList"/>
    <dgm:cxn modelId="{5DB24F41-17E6-494B-92EF-431239968FAE}" type="presOf" srcId="{33F15D69-9934-4183-B64C-DCC1A5FF305E}" destId="{93278C9B-A107-4E54-A604-AA98B4635E88}" srcOrd="0" destOrd="0" presId="urn:microsoft.com/office/officeart/2018/2/layout/IconCircleList"/>
    <dgm:cxn modelId="{C5859965-C147-4868-96FA-2B74D6BB5C28}" type="presOf" srcId="{F27CBCD5-5060-4BC2-A97E-89E550227052}" destId="{8BF940DC-3255-4F0C-9612-B09F3CC0FFA8}" srcOrd="0" destOrd="0" presId="urn:microsoft.com/office/officeart/2018/2/layout/IconCircleList"/>
    <dgm:cxn modelId="{EAC5E369-5D9D-4E2F-94F1-17497D98DB9B}" srcId="{3EC4FD79-5D7B-4BB7-BBEC-5E9AA640954B}" destId="{F27CBCD5-5060-4BC2-A97E-89E550227052}" srcOrd="4" destOrd="0" parTransId="{2B2A2465-EB98-422D-BBB8-3A5EC87AA3EB}" sibTransId="{B31675FC-4EAA-4D2D-80CC-E7C34B3A1D96}"/>
    <dgm:cxn modelId="{9BC6604B-863E-41D8-8537-A4BB816C96D4}" type="presOf" srcId="{3EC4FD79-5D7B-4BB7-BBEC-5E9AA640954B}" destId="{A7673889-4CB7-4DFA-8423-2C103832DF6D}" srcOrd="0" destOrd="0" presId="urn:microsoft.com/office/officeart/2018/2/layout/IconCircleList"/>
    <dgm:cxn modelId="{BF7AED4E-F859-49EB-96A4-04DCB2572A90}" type="presOf" srcId="{DF8247F5-784C-4278-A52C-38EBC6B3FD4B}" destId="{FB100C8A-0160-428A-9C77-78F4AC25737B}" srcOrd="0" destOrd="0" presId="urn:microsoft.com/office/officeart/2018/2/layout/IconCircleList"/>
    <dgm:cxn modelId="{86959650-DC8A-4635-BF74-31F776506D1C}" srcId="{3EC4FD79-5D7B-4BB7-BBEC-5E9AA640954B}" destId="{33F15D69-9934-4183-B64C-DCC1A5FF305E}" srcOrd="1" destOrd="0" parTransId="{16D63DAD-68DA-463D-97B4-1AF5CF414D83}" sibTransId="{DF8247F5-784C-4278-A52C-38EBC6B3FD4B}"/>
    <dgm:cxn modelId="{68371C57-4B80-45FF-B32D-463D82520405}" type="presOf" srcId="{FF1D6960-1CFC-457F-9620-64315504DFC4}" destId="{DC0205A3-EA91-4604-9B25-AC8E7B210189}" srcOrd="0" destOrd="0" presId="urn:microsoft.com/office/officeart/2018/2/layout/IconCircleList"/>
    <dgm:cxn modelId="{9F358D58-8B7B-4CA4-B999-8E8F73D848AA}" srcId="{3EC4FD79-5D7B-4BB7-BBEC-5E9AA640954B}" destId="{90BB4E1E-B009-4BFD-AACF-C7BF40A09505}" srcOrd="0" destOrd="0" parTransId="{D8B7B3DD-1D0A-43C2-9339-3D75D767A734}" sibTransId="{CD39EAE8-57A1-430B-9D35-ABF086F2577B}"/>
    <dgm:cxn modelId="{810C5187-85CB-440A-9D8D-670510CC8559}" srcId="{3EC4FD79-5D7B-4BB7-BBEC-5E9AA640954B}" destId="{FF1D6960-1CFC-457F-9620-64315504DFC4}" srcOrd="3" destOrd="0" parTransId="{7A0D1C1E-4ABF-49BB-B4E6-9F70432C649E}" sibTransId="{02EC15F1-74E9-4D2F-9A99-AF85CCBF036E}"/>
    <dgm:cxn modelId="{0726E78A-CB18-49A5-92BB-4D3CC231128D}" type="presOf" srcId="{210C4B20-0202-4BB0-A2AB-98E8CCE1D2E5}" destId="{29539255-EBD5-477D-9E71-11999B415BDD}" srcOrd="0" destOrd="0" presId="urn:microsoft.com/office/officeart/2018/2/layout/IconCircleList"/>
    <dgm:cxn modelId="{4092B8E0-44F6-44DD-821F-E5C7A5A37C9D}" type="presOf" srcId="{81005461-CC80-4699-9BC4-CD3D4997C8F4}" destId="{79036B34-BD20-41B3-A461-B81FC09B50FE}" srcOrd="0" destOrd="0" presId="urn:microsoft.com/office/officeart/2018/2/layout/IconCircleList"/>
    <dgm:cxn modelId="{4938A6F2-A8CD-409C-B2E2-9B87C7C8307E}" type="presOf" srcId="{90BB4E1E-B009-4BFD-AACF-C7BF40A09505}" destId="{C5DC5AAE-52E6-400A-9449-C7A6D695E0A1}" srcOrd="0" destOrd="0" presId="urn:microsoft.com/office/officeart/2018/2/layout/IconCircleList"/>
    <dgm:cxn modelId="{198BB8FD-2364-4A5C-B89B-8B11EE930ECA}" srcId="{3EC4FD79-5D7B-4BB7-BBEC-5E9AA640954B}" destId="{81005461-CC80-4699-9BC4-CD3D4997C8F4}" srcOrd="2" destOrd="0" parTransId="{C83D4859-8A1A-49E7-BA1C-8656552A6F7B}" sibTransId="{210C4B20-0202-4BB0-A2AB-98E8CCE1D2E5}"/>
    <dgm:cxn modelId="{93F895A9-DDF7-42C2-A674-68D8062C3DCF}" type="presParOf" srcId="{A7673889-4CB7-4DFA-8423-2C103832DF6D}" destId="{8FC9C406-D7D1-4A69-9E2C-DBE02A3B0934}" srcOrd="0" destOrd="0" presId="urn:microsoft.com/office/officeart/2018/2/layout/IconCircleList"/>
    <dgm:cxn modelId="{D1BA9111-2177-4FEC-A2F6-DE621F73F852}" type="presParOf" srcId="{8FC9C406-D7D1-4A69-9E2C-DBE02A3B0934}" destId="{933163B8-EDD7-4DD8-9AF8-2BB813FC7371}" srcOrd="0" destOrd="0" presId="urn:microsoft.com/office/officeart/2018/2/layout/IconCircleList"/>
    <dgm:cxn modelId="{A5EDE833-8452-471B-A7D8-52CD53ED92F4}" type="presParOf" srcId="{933163B8-EDD7-4DD8-9AF8-2BB813FC7371}" destId="{E01D894F-DAB0-487A-98A5-F16C09A1F594}" srcOrd="0" destOrd="0" presId="urn:microsoft.com/office/officeart/2018/2/layout/IconCircleList"/>
    <dgm:cxn modelId="{F6583C33-B928-443D-BC9F-4CAB9BED6344}" type="presParOf" srcId="{933163B8-EDD7-4DD8-9AF8-2BB813FC7371}" destId="{B5A44DB7-EC7F-43BC-8FF9-C1342F6E64A6}" srcOrd="1" destOrd="0" presId="urn:microsoft.com/office/officeart/2018/2/layout/IconCircleList"/>
    <dgm:cxn modelId="{1FBC05E1-9A7F-406C-8F96-D8EC17060ABA}" type="presParOf" srcId="{933163B8-EDD7-4DD8-9AF8-2BB813FC7371}" destId="{67435927-6A2A-4297-84BC-042926F0CBDA}" srcOrd="2" destOrd="0" presId="urn:microsoft.com/office/officeart/2018/2/layout/IconCircleList"/>
    <dgm:cxn modelId="{7E32D7FB-C0EE-48C6-841A-2860FF8F5383}" type="presParOf" srcId="{933163B8-EDD7-4DD8-9AF8-2BB813FC7371}" destId="{C5DC5AAE-52E6-400A-9449-C7A6D695E0A1}" srcOrd="3" destOrd="0" presId="urn:microsoft.com/office/officeart/2018/2/layout/IconCircleList"/>
    <dgm:cxn modelId="{B4DA900E-34BD-48ED-AA5A-80A7A121953C}" type="presParOf" srcId="{8FC9C406-D7D1-4A69-9E2C-DBE02A3B0934}" destId="{98159946-9B88-47C3-91CD-B9706886E50B}" srcOrd="1" destOrd="0" presId="urn:microsoft.com/office/officeart/2018/2/layout/IconCircleList"/>
    <dgm:cxn modelId="{3DDB75D2-7B23-4103-8123-D721E69232E4}" type="presParOf" srcId="{8FC9C406-D7D1-4A69-9E2C-DBE02A3B0934}" destId="{C0DDDF06-3960-4BC6-A7F5-2062D0D40C3E}" srcOrd="2" destOrd="0" presId="urn:microsoft.com/office/officeart/2018/2/layout/IconCircleList"/>
    <dgm:cxn modelId="{30FB9DF2-CA54-4AF3-B0A3-EE07E260AEA4}" type="presParOf" srcId="{C0DDDF06-3960-4BC6-A7F5-2062D0D40C3E}" destId="{580679DD-8084-4BAE-B567-02DDFACF0451}" srcOrd="0" destOrd="0" presId="urn:microsoft.com/office/officeart/2018/2/layout/IconCircleList"/>
    <dgm:cxn modelId="{643CC7D9-B14B-491C-92A5-4D0AC28BBDB7}" type="presParOf" srcId="{C0DDDF06-3960-4BC6-A7F5-2062D0D40C3E}" destId="{1BE19F95-25A0-4798-A1A8-2AF976DFEFFC}" srcOrd="1" destOrd="0" presId="urn:microsoft.com/office/officeart/2018/2/layout/IconCircleList"/>
    <dgm:cxn modelId="{D701DB61-51A2-422C-BF81-62958FF451B6}" type="presParOf" srcId="{C0DDDF06-3960-4BC6-A7F5-2062D0D40C3E}" destId="{2375E938-2606-4138-9E0F-D37396714613}" srcOrd="2" destOrd="0" presId="urn:microsoft.com/office/officeart/2018/2/layout/IconCircleList"/>
    <dgm:cxn modelId="{92F4CC16-F7BD-488B-91A3-4DA4156F2B43}" type="presParOf" srcId="{C0DDDF06-3960-4BC6-A7F5-2062D0D40C3E}" destId="{93278C9B-A107-4E54-A604-AA98B4635E88}" srcOrd="3" destOrd="0" presId="urn:microsoft.com/office/officeart/2018/2/layout/IconCircleList"/>
    <dgm:cxn modelId="{562AC199-38AB-4168-B53B-A28A7D236628}" type="presParOf" srcId="{8FC9C406-D7D1-4A69-9E2C-DBE02A3B0934}" destId="{FB100C8A-0160-428A-9C77-78F4AC25737B}" srcOrd="3" destOrd="0" presId="urn:microsoft.com/office/officeart/2018/2/layout/IconCircleList"/>
    <dgm:cxn modelId="{22B65FEC-AD73-467F-B381-18CC57E39ABB}" type="presParOf" srcId="{8FC9C406-D7D1-4A69-9E2C-DBE02A3B0934}" destId="{3711AB04-A40D-490F-A0E5-A8FD974DBFB0}" srcOrd="4" destOrd="0" presId="urn:microsoft.com/office/officeart/2018/2/layout/IconCircleList"/>
    <dgm:cxn modelId="{D810AA29-5616-4504-9E71-A50663632903}" type="presParOf" srcId="{3711AB04-A40D-490F-A0E5-A8FD974DBFB0}" destId="{7D287792-CE36-4B38-883C-66399363327D}" srcOrd="0" destOrd="0" presId="urn:microsoft.com/office/officeart/2018/2/layout/IconCircleList"/>
    <dgm:cxn modelId="{FA81F01E-B59F-40AB-9CDF-6F56043AF9B2}" type="presParOf" srcId="{3711AB04-A40D-490F-A0E5-A8FD974DBFB0}" destId="{C0DA97ED-BA88-4E92-BC6C-6357E9B9E020}" srcOrd="1" destOrd="0" presId="urn:microsoft.com/office/officeart/2018/2/layout/IconCircleList"/>
    <dgm:cxn modelId="{247D817F-C8F8-418B-B75A-CB95583CE152}" type="presParOf" srcId="{3711AB04-A40D-490F-A0E5-A8FD974DBFB0}" destId="{EB9DE92D-DB11-4240-A2B1-563517330105}" srcOrd="2" destOrd="0" presId="urn:microsoft.com/office/officeart/2018/2/layout/IconCircleList"/>
    <dgm:cxn modelId="{444E0070-BD68-47BB-B517-F0EBE738BD33}" type="presParOf" srcId="{3711AB04-A40D-490F-A0E5-A8FD974DBFB0}" destId="{79036B34-BD20-41B3-A461-B81FC09B50FE}" srcOrd="3" destOrd="0" presId="urn:microsoft.com/office/officeart/2018/2/layout/IconCircleList"/>
    <dgm:cxn modelId="{75239F62-6FBE-429F-B753-133C5D2668FF}" type="presParOf" srcId="{8FC9C406-D7D1-4A69-9E2C-DBE02A3B0934}" destId="{29539255-EBD5-477D-9E71-11999B415BDD}" srcOrd="5" destOrd="0" presId="urn:microsoft.com/office/officeart/2018/2/layout/IconCircleList"/>
    <dgm:cxn modelId="{233EACD2-52E2-49DE-9F30-5278F0E9113E}" type="presParOf" srcId="{8FC9C406-D7D1-4A69-9E2C-DBE02A3B0934}" destId="{ABF3F184-AD5B-4949-87EB-4C17053D3F7E}" srcOrd="6" destOrd="0" presId="urn:microsoft.com/office/officeart/2018/2/layout/IconCircleList"/>
    <dgm:cxn modelId="{A190D763-5B20-44EB-BA41-1FCC54DC6FCF}" type="presParOf" srcId="{ABF3F184-AD5B-4949-87EB-4C17053D3F7E}" destId="{015564BE-15BB-4CB1-AF47-B9833EB6845E}" srcOrd="0" destOrd="0" presId="urn:microsoft.com/office/officeart/2018/2/layout/IconCircleList"/>
    <dgm:cxn modelId="{5F3490FE-543A-4567-ADF7-ADD020908864}" type="presParOf" srcId="{ABF3F184-AD5B-4949-87EB-4C17053D3F7E}" destId="{522E1C7C-8184-4BC1-ABB1-6E8C7B657F41}" srcOrd="1" destOrd="0" presId="urn:microsoft.com/office/officeart/2018/2/layout/IconCircleList"/>
    <dgm:cxn modelId="{58363122-56E1-45F3-AD29-19C3A05B8182}" type="presParOf" srcId="{ABF3F184-AD5B-4949-87EB-4C17053D3F7E}" destId="{3DE173DE-B69A-44F7-9698-3DBA35DE6049}" srcOrd="2" destOrd="0" presId="urn:microsoft.com/office/officeart/2018/2/layout/IconCircleList"/>
    <dgm:cxn modelId="{436E4344-C194-425E-BC02-CF8953216F2B}" type="presParOf" srcId="{ABF3F184-AD5B-4949-87EB-4C17053D3F7E}" destId="{DC0205A3-EA91-4604-9B25-AC8E7B210189}" srcOrd="3" destOrd="0" presId="urn:microsoft.com/office/officeart/2018/2/layout/IconCircleList"/>
    <dgm:cxn modelId="{CE2C7B19-A8F0-415B-8D77-BBFD7132574F}" type="presParOf" srcId="{8FC9C406-D7D1-4A69-9E2C-DBE02A3B0934}" destId="{54C5B04F-0265-45D2-B0FF-1CF3BD2F0E7D}" srcOrd="7" destOrd="0" presId="urn:microsoft.com/office/officeart/2018/2/layout/IconCircleList"/>
    <dgm:cxn modelId="{0AF83F7B-8547-4660-B6D7-629DB814EA32}" type="presParOf" srcId="{8FC9C406-D7D1-4A69-9E2C-DBE02A3B0934}" destId="{AD571926-F789-4AD6-8793-E8EFAAF49E2E}" srcOrd="8" destOrd="0" presId="urn:microsoft.com/office/officeart/2018/2/layout/IconCircleList"/>
    <dgm:cxn modelId="{756954E1-0B22-4D3E-8C5B-5EC53550DFC9}" type="presParOf" srcId="{AD571926-F789-4AD6-8793-E8EFAAF49E2E}" destId="{AF515A0D-993B-4CD0-A18E-90893796354D}" srcOrd="0" destOrd="0" presId="urn:microsoft.com/office/officeart/2018/2/layout/IconCircleList"/>
    <dgm:cxn modelId="{5B6BA3BA-A50D-4D82-9D4F-76BE447B4D91}" type="presParOf" srcId="{AD571926-F789-4AD6-8793-E8EFAAF49E2E}" destId="{6E914486-03BE-471D-8B3B-A1FD119C613A}" srcOrd="1" destOrd="0" presId="urn:microsoft.com/office/officeart/2018/2/layout/IconCircleList"/>
    <dgm:cxn modelId="{27B1048D-BF5D-4A49-A823-C39E7011CD63}" type="presParOf" srcId="{AD571926-F789-4AD6-8793-E8EFAAF49E2E}" destId="{2E7B0F62-9391-47C5-8A47-AFE6ABE0DD93}" srcOrd="2" destOrd="0" presId="urn:microsoft.com/office/officeart/2018/2/layout/IconCircleList"/>
    <dgm:cxn modelId="{3860971F-B4DF-4538-B6B3-FCF42BA88C58}" type="presParOf" srcId="{AD571926-F789-4AD6-8793-E8EFAAF49E2E}" destId="{8BF940DC-3255-4F0C-9612-B09F3CC0FFA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873D85-4F6E-455D-93E6-2C4E7F4D9F5C}"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B4C617AD-F00E-4289-8DB7-8C70ADA4506D}">
      <dgm:prSet phldrT="[Text]"/>
      <dgm:spPr/>
      <dgm:t>
        <a:bodyPr/>
        <a:lstStyle/>
        <a:p>
          <a:r>
            <a:rPr lang="en-US" dirty="0"/>
            <a:t>Imports	</a:t>
          </a:r>
        </a:p>
      </dgm:t>
    </dgm:pt>
    <dgm:pt modelId="{96F1EC83-6A98-4568-ACE6-3525D2963872}" type="parTrans" cxnId="{15A6A2FA-C030-480C-9F93-006480B9148D}">
      <dgm:prSet/>
      <dgm:spPr/>
      <dgm:t>
        <a:bodyPr/>
        <a:lstStyle/>
        <a:p>
          <a:endParaRPr lang="en-US"/>
        </a:p>
      </dgm:t>
    </dgm:pt>
    <dgm:pt modelId="{0D151D72-BAAE-4405-BF1B-73A7319735B3}" type="sibTrans" cxnId="{15A6A2FA-C030-480C-9F93-006480B9148D}">
      <dgm:prSet/>
      <dgm:spPr/>
      <dgm:t>
        <a:bodyPr/>
        <a:lstStyle/>
        <a:p>
          <a:endParaRPr lang="en-US"/>
        </a:p>
      </dgm:t>
    </dgm:pt>
    <dgm:pt modelId="{C2A4DA1E-D79E-49C0-B710-31D770CCA844}">
      <dgm:prSet phldrT="[Text]"/>
      <dgm:spPr/>
      <dgm:t>
        <a:bodyPr/>
        <a:lstStyle/>
        <a:p>
          <a:r>
            <a:rPr lang="en-US" dirty="0"/>
            <a:t>Image Resize </a:t>
          </a:r>
        </a:p>
      </dgm:t>
    </dgm:pt>
    <dgm:pt modelId="{BC9F2B31-34D8-488E-9A4A-C8174C8375E6}" type="parTrans" cxnId="{C33543B6-6273-42A1-96ED-9B39805F0F7C}">
      <dgm:prSet/>
      <dgm:spPr/>
      <dgm:t>
        <a:bodyPr/>
        <a:lstStyle/>
        <a:p>
          <a:endParaRPr lang="en-US"/>
        </a:p>
      </dgm:t>
    </dgm:pt>
    <dgm:pt modelId="{3BA72F7E-486F-44D1-8C74-A2E9E725825D}" type="sibTrans" cxnId="{C33543B6-6273-42A1-96ED-9B39805F0F7C}">
      <dgm:prSet/>
      <dgm:spPr/>
      <dgm:t>
        <a:bodyPr/>
        <a:lstStyle/>
        <a:p>
          <a:endParaRPr lang="en-US"/>
        </a:p>
      </dgm:t>
    </dgm:pt>
    <dgm:pt modelId="{36E06D8D-E947-43C9-A320-93F2E4EBE8DB}">
      <dgm:prSet phldrT="[Text]"/>
      <dgm:spPr/>
      <dgm:t>
        <a:bodyPr/>
        <a:lstStyle/>
        <a:p>
          <a:r>
            <a:rPr lang="en-US" dirty="0"/>
            <a:t> Data Augmentation</a:t>
          </a:r>
        </a:p>
      </dgm:t>
    </dgm:pt>
    <dgm:pt modelId="{C0AA913D-001F-4BB8-8099-91E7B03F6E88}" type="parTrans" cxnId="{AE6629DF-3245-466D-8D02-B3316EA29378}">
      <dgm:prSet/>
      <dgm:spPr/>
      <dgm:t>
        <a:bodyPr/>
        <a:lstStyle/>
        <a:p>
          <a:endParaRPr lang="en-US"/>
        </a:p>
      </dgm:t>
    </dgm:pt>
    <dgm:pt modelId="{A219F7BB-69A8-4DF1-80E8-7BA1CDA7D460}" type="sibTrans" cxnId="{AE6629DF-3245-466D-8D02-B3316EA29378}">
      <dgm:prSet/>
      <dgm:spPr/>
      <dgm:t>
        <a:bodyPr/>
        <a:lstStyle/>
        <a:p>
          <a:endParaRPr lang="en-US"/>
        </a:p>
      </dgm:t>
    </dgm:pt>
    <dgm:pt modelId="{CB4DB79C-9C1A-43DD-A840-161945FE80BA}">
      <dgm:prSet phldrT="[Text]"/>
      <dgm:spPr/>
      <dgm:t>
        <a:bodyPr/>
        <a:lstStyle/>
        <a:p>
          <a:r>
            <a:rPr lang="en-US" dirty="0"/>
            <a:t>Building the </a:t>
          </a:r>
          <a:r>
            <a:rPr lang="en-US" dirty="0" err="1"/>
            <a:t>ResNet</a:t>
          </a:r>
          <a:r>
            <a:rPr lang="en-US" dirty="0"/>
            <a:t> Model</a:t>
          </a:r>
        </a:p>
      </dgm:t>
    </dgm:pt>
    <dgm:pt modelId="{C7A55A77-4524-49D9-A923-B2B8909ADB36}" type="parTrans" cxnId="{B26983C8-681E-4407-9445-A29DDA4B1E9E}">
      <dgm:prSet/>
      <dgm:spPr/>
      <dgm:t>
        <a:bodyPr/>
        <a:lstStyle/>
        <a:p>
          <a:endParaRPr lang="en-US"/>
        </a:p>
      </dgm:t>
    </dgm:pt>
    <dgm:pt modelId="{F67DB0A7-56A7-4FE0-A791-CA75BEC43AF8}" type="sibTrans" cxnId="{B26983C8-681E-4407-9445-A29DDA4B1E9E}">
      <dgm:prSet/>
      <dgm:spPr/>
      <dgm:t>
        <a:bodyPr/>
        <a:lstStyle/>
        <a:p>
          <a:endParaRPr lang="en-US"/>
        </a:p>
      </dgm:t>
    </dgm:pt>
    <dgm:pt modelId="{3B15C30B-0B86-490D-8D6C-6904D014CA75}">
      <dgm:prSet phldrT="[Text]"/>
      <dgm:spPr/>
      <dgm:t>
        <a:bodyPr/>
        <a:lstStyle/>
        <a:p>
          <a:r>
            <a:rPr lang="en-US" dirty="0"/>
            <a:t>Training </a:t>
          </a:r>
          <a:r>
            <a:rPr lang="en-US"/>
            <a:t>and evaluate </a:t>
          </a:r>
          <a:r>
            <a:rPr lang="en-US" dirty="0"/>
            <a:t>the Model</a:t>
          </a:r>
        </a:p>
      </dgm:t>
    </dgm:pt>
    <dgm:pt modelId="{8E39EBA8-3B5C-4529-B9B8-AFD54C73088B}" type="parTrans" cxnId="{5B4D59C4-6B16-43A9-A76A-3B8602C739E1}">
      <dgm:prSet/>
      <dgm:spPr/>
      <dgm:t>
        <a:bodyPr/>
        <a:lstStyle/>
        <a:p>
          <a:endParaRPr lang="en-US"/>
        </a:p>
      </dgm:t>
    </dgm:pt>
    <dgm:pt modelId="{61755864-D3C4-4308-827E-9C836DF63E16}" type="sibTrans" cxnId="{5B4D59C4-6B16-43A9-A76A-3B8602C739E1}">
      <dgm:prSet/>
      <dgm:spPr/>
      <dgm:t>
        <a:bodyPr/>
        <a:lstStyle/>
        <a:p>
          <a:endParaRPr lang="en-US"/>
        </a:p>
      </dgm:t>
    </dgm:pt>
    <dgm:pt modelId="{C4DB0D1D-A0E2-45C8-B54C-77D69A2C5569}">
      <dgm:prSet/>
      <dgm:spPr/>
      <dgm:t>
        <a:bodyPr/>
        <a:lstStyle/>
        <a:p>
          <a:r>
            <a:rPr lang="en-US" dirty="0"/>
            <a:t>Saving model and Plotting the results</a:t>
          </a:r>
        </a:p>
      </dgm:t>
    </dgm:pt>
    <dgm:pt modelId="{A462DA74-1D09-40EE-B70C-54F90B985688}" type="parTrans" cxnId="{507DC13C-A736-453B-9F19-DF5FBCD110D2}">
      <dgm:prSet/>
      <dgm:spPr/>
      <dgm:t>
        <a:bodyPr/>
        <a:lstStyle/>
        <a:p>
          <a:endParaRPr lang="en-US"/>
        </a:p>
      </dgm:t>
    </dgm:pt>
    <dgm:pt modelId="{7CE23951-F5A7-4AE7-BEB5-6B4CEB92511E}" type="sibTrans" cxnId="{507DC13C-A736-453B-9F19-DF5FBCD110D2}">
      <dgm:prSet/>
      <dgm:spPr/>
      <dgm:t>
        <a:bodyPr/>
        <a:lstStyle/>
        <a:p>
          <a:endParaRPr lang="en-US"/>
        </a:p>
      </dgm:t>
    </dgm:pt>
    <dgm:pt modelId="{300DD51F-2825-47A0-93B5-63C9F495F2CF}" type="pres">
      <dgm:prSet presAssocID="{0E873D85-4F6E-455D-93E6-2C4E7F4D9F5C}" presName="Name0" presStyleCnt="0">
        <dgm:presLayoutVars>
          <dgm:dir/>
          <dgm:resizeHandles val="exact"/>
        </dgm:presLayoutVars>
      </dgm:prSet>
      <dgm:spPr/>
    </dgm:pt>
    <dgm:pt modelId="{DE743B84-5256-4B0C-925A-42812FDFE097}" type="pres">
      <dgm:prSet presAssocID="{B4C617AD-F00E-4289-8DB7-8C70ADA4506D}" presName="node" presStyleLbl="node1" presStyleIdx="0" presStyleCnt="6">
        <dgm:presLayoutVars>
          <dgm:bulletEnabled val="1"/>
        </dgm:presLayoutVars>
      </dgm:prSet>
      <dgm:spPr/>
    </dgm:pt>
    <dgm:pt modelId="{27C5F8EC-026B-46ED-ACA7-396E33D5DB65}" type="pres">
      <dgm:prSet presAssocID="{0D151D72-BAAE-4405-BF1B-73A7319735B3}" presName="sibTrans" presStyleLbl="sibTrans1D1" presStyleIdx="0" presStyleCnt="5"/>
      <dgm:spPr/>
    </dgm:pt>
    <dgm:pt modelId="{3ABD1A4F-4689-49F1-84E8-779C4CD8B416}" type="pres">
      <dgm:prSet presAssocID="{0D151D72-BAAE-4405-BF1B-73A7319735B3}" presName="connectorText" presStyleLbl="sibTrans1D1" presStyleIdx="0" presStyleCnt="5"/>
      <dgm:spPr/>
    </dgm:pt>
    <dgm:pt modelId="{383399D5-3D17-4F8B-B04A-42C6E2056D16}" type="pres">
      <dgm:prSet presAssocID="{C2A4DA1E-D79E-49C0-B710-31D770CCA844}" presName="node" presStyleLbl="node1" presStyleIdx="1" presStyleCnt="6">
        <dgm:presLayoutVars>
          <dgm:bulletEnabled val="1"/>
        </dgm:presLayoutVars>
      </dgm:prSet>
      <dgm:spPr/>
    </dgm:pt>
    <dgm:pt modelId="{5DB5B5E6-28AD-4F82-A625-F20670B90FE4}" type="pres">
      <dgm:prSet presAssocID="{3BA72F7E-486F-44D1-8C74-A2E9E725825D}" presName="sibTrans" presStyleLbl="sibTrans1D1" presStyleIdx="1" presStyleCnt="5"/>
      <dgm:spPr/>
    </dgm:pt>
    <dgm:pt modelId="{C2468ED7-C2E7-4DF4-95DD-4CDFCC007991}" type="pres">
      <dgm:prSet presAssocID="{3BA72F7E-486F-44D1-8C74-A2E9E725825D}" presName="connectorText" presStyleLbl="sibTrans1D1" presStyleIdx="1" presStyleCnt="5"/>
      <dgm:spPr/>
    </dgm:pt>
    <dgm:pt modelId="{6DD38066-3908-4863-9A71-EA7308BC5C85}" type="pres">
      <dgm:prSet presAssocID="{36E06D8D-E947-43C9-A320-93F2E4EBE8DB}" presName="node" presStyleLbl="node1" presStyleIdx="2" presStyleCnt="6">
        <dgm:presLayoutVars>
          <dgm:bulletEnabled val="1"/>
        </dgm:presLayoutVars>
      </dgm:prSet>
      <dgm:spPr/>
    </dgm:pt>
    <dgm:pt modelId="{2EA8F541-F8D3-4E85-BB35-FEE6C581855A}" type="pres">
      <dgm:prSet presAssocID="{A219F7BB-69A8-4DF1-80E8-7BA1CDA7D460}" presName="sibTrans" presStyleLbl="sibTrans1D1" presStyleIdx="2" presStyleCnt="5"/>
      <dgm:spPr/>
    </dgm:pt>
    <dgm:pt modelId="{F879DD90-8493-4F7E-9302-DABA263F5BBF}" type="pres">
      <dgm:prSet presAssocID="{A219F7BB-69A8-4DF1-80E8-7BA1CDA7D460}" presName="connectorText" presStyleLbl="sibTrans1D1" presStyleIdx="2" presStyleCnt="5"/>
      <dgm:spPr/>
    </dgm:pt>
    <dgm:pt modelId="{9DAD75D5-2934-4C02-80DD-F601845CE5F3}" type="pres">
      <dgm:prSet presAssocID="{CB4DB79C-9C1A-43DD-A840-161945FE80BA}" presName="node" presStyleLbl="node1" presStyleIdx="3" presStyleCnt="6">
        <dgm:presLayoutVars>
          <dgm:bulletEnabled val="1"/>
        </dgm:presLayoutVars>
      </dgm:prSet>
      <dgm:spPr/>
    </dgm:pt>
    <dgm:pt modelId="{51A5794D-9B08-4EE0-A8A6-6AD574CE17A9}" type="pres">
      <dgm:prSet presAssocID="{F67DB0A7-56A7-4FE0-A791-CA75BEC43AF8}" presName="sibTrans" presStyleLbl="sibTrans1D1" presStyleIdx="3" presStyleCnt="5"/>
      <dgm:spPr/>
    </dgm:pt>
    <dgm:pt modelId="{3B8FCBCE-DCAD-4115-B69E-498465AA55C6}" type="pres">
      <dgm:prSet presAssocID="{F67DB0A7-56A7-4FE0-A791-CA75BEC43AF8}" presName="connectorText" presStyleLbl="sibTrans1D1" presStyleIdx="3" presStyleCnt="5"/>
      <dgm:spPr/>
    </dgm:pt>
    <dgm:pt modelId="{D08420CB-4694-47CE-8C1B-1425C9C72331}" type="pres">
      <dgm:prSet presAssocID="{3B15C30B-0B86-490D-8D6C-6904D014CA75}" presName="node" presStyleLbl="node1" presStyleIdx="4" presStyleCnt="6">
        <dgm:presLayoutVars>
          <dgm:bulletEnabled val="1"/>
        </dgm:presLayoutVars>
      </dgm:prSet>
      <dgm:spPr/>
    </dgm:pt>
    <dgm:pt modelId="{0B8A5DA8-9D49-47C4-B032-2486FB418F9C}" type="pres">
      <dgm:prSet presAssocID="{61755864-D3C4-4308-827E-9C836DF63E16}" presName="sibTrans" presStyleLbl="sibTrans1D1" presStyleIdx="4" presStyleCnt="5"/>
      <dgm:spPr/>
    </dgm:pt>
    <dgm:pt modelId="{A6F2614A-409D-4F3F-BA47-8FF774929C79}" type="pres">
      <dgm:prSet presAssocID="{61755864-D3C4-4308-827E-9C836DF63E16}" presName="connectorText" presStyleLbl="sibTrans1D1" presStyleIdx="4" presStyleCnt="5"/>
      <dgm:spPr/>
    </dgm:pt>
    <dgm:pt modelId="{5577D85D-4FC3-4653-BBC5-49BF95C6510A}" type="pres">
      <dgm:prSet presAssocID="{C4DB0D1D-A0E2-45C8-B54C-77D69A2C5569}" presName="node" presStyleLbl="node1" presStyleIdx="5" presStyleCnt="6">
        <dgm:presLayoutVars>
          <dgm:bulletEnabled val="1"/>
        </dgm:presLayoutVars>
      </dgm:prSet>
      <dgm:spPr/>
    </dgm:pt>
  </dgm:ptLst>
  <dgm:cxnLst>
    <dgm:cxn modelId="{7D77AB08-87BD-4809-A839-0053231E7B55}" type="presOf" srcId="{CB4DB79C-9C1A-43DD-A840-161945FE80BA}" destId="{9DAD75D5-2934-4C02-80DD-F601845CE5F3}" srcOrd="0" destOrd="0" presId="urn:microsoft.com/office/officeart/2005/8/layout/bProcess3"/>
    <dgm:cxn modelId="{697BB70B-9079-403F-A71D-BBBB415902B1}" type="presOf" srcId="{F67DB0A7-56A7-4FE0-A791-CA75BEC43AF8}" destId="{3B8FCBCE-DCAD-4115-B69E-498465AA55C6}" srcOrd="1" destOrd="0" presId="urn:microsoft.com/office/officeart/2005/8/layout/bProcess3"/>
    <dgm:cxn modelId="{139FD818-8E82-476B-8158-CC25F50D3FE1}" type="presOf" srcId="{3B15C30B-0B86-490D-8D6C-6904D014CA75}" destId="{D08420CB-4694-47CE-8C1B-1425C9C72331}" srcOrd="0" destOrd="0" presId="urn:microsoft.com/office/officeart/2005/8/layout/bProcess3"/>
    <dgm:cxn modelId="{94754E35-91FB-45A3-917B-7293A966E234}" type="presOf" srcId="{61755864-D3C4-4308-827E-9C836DF63E16}" destId="{0B8A5DA8-9D49-47C4-B032-2486FB418F9C}" srcOrd="0" destOrd="0" presId="urn:microsoft.com/office/officeart/2005/8/layout/bProcess3"/>
    <dgm:cxn modelId="{507DC13C-A736-453B-9F19-DF5FBCD110D2}" srcId="{0E873D85-4F6E-455D-93E6-2C4E7F4D9F5C}" destId="{C4DB0D1D-A0E2-45C8-B54C-77D69A2C5569}" srcOrd="5" destOrd="0" parTransId="{A462DA74-1D09-40EE-B70C-54F90B985688}" sibTransId="{7CE23951-F5A7-4AE7-BEB5-6B4CEB92511E}"/>
    <dgm:cxn modelId="{0061505D-2624-49A8-994D-A18355D25E05}" type="presOf" srcId="{61755864-D3C4-4308-827E-9C836DF63E16}" destId="{A6F2614A-409D-4F3F-BA47-8FF774929C79}" srcOrd="1" destOrd="0" presId="urn:microsoft.com/office/officeart/2005/8/layout/bProcess3"/>
    <dgm:cxn modelId="{927DE261-D16F-402B-B93D-91A65FC56A61}" type="presOf" srcId="{C4DB0D1D-A0E2-45C8-B54C-77D69A2C5569}" destId="{5577D85D-4FC3-4653-BBC5-49BF95C6510A}" srcOrd="0" destOrd="0" presId="urn:microsoft.com/office/officeart/2005/8/layout/bProcess3"/>
    <dgm:cxn modelId="{AA1E5F52-FF99-42FF-96F6-23AD89EBB2EB}" type="presOf" srcId="{36E06D8D-E947-43C9-A320-93F2E4EBE8DB}" destId="{6DD38066-3908-4863-9A71-EA7308BC5C85}" srcOrd="0" destOrd="0" presId="urn:microsoft.com/office/officeart/2005/8/layout/bProcess3"/>
    <dgm:cxn modelId="{8C667D87-D77F-4783-A29E-D0342D717A05}" type="presOf" srcId="{0E873D85-4F6E-455D-93E6-2C4E7F4D9F5C}" destId="{300DD51F-2825-47A0-93B5-63C9F495F2CF}" srcOrd="0" destOrd="0" presId="urn:microsoft.com/office/officeart/2005/8/layout/bProcess3"/>
    <dgm:cxn modelId="{1CC89AA2-31A3-4BE0-A9F3-146B865A0C53}" type="presOf" srcId="{B4C617AD-F00E-4289-8DB7-8C70ADA4506D}" destId="{DE743B84-5256-4B0C-925A-42812FDFE097}" srcOrd="0" destOrd="0" presId="urn:microsoft.com/office/officeart/2005/8/layout/bProcess3"/>
    <dgm:cxn modelId="{E16A8FA9-C965-4250-ADB3-3FF08FA60A1B}" type="presOf" srcId="{3BA72F7E-486F-44D1-8C74-A2E9E725825D}" destId="{C2468ED7-C2E7-4DF4-95DD-4CDFCC007991}" srcOrd="1" destOrd="0" presId="urn:microsoft.com/office/officeart/2005/8/layout/bProcess3"/>
    <dgm:cxn modelId="{A6640EAD-C3DA-4F06-92B5-15F6C13A3EB6}" type="presOf" srcId="{0D151D72-BAAE-4405-BF1B-73A7319735B3}" destId="{27C5F8EC-026B-46ED-ACA7-396E33D5DB65}" srcOrd="0" destOrd="0" presId="urn:microsoft.com/office/officeart/2005/8/layout/bProcess3"/>
    <dgm:cxn modelId="{C97946B4-595B-4344-8CDB-DA261297AE06}" type="presOf" srcId="{F67DB0A7-56A7-4FE0-A791-CA75BEC43AF8}" destId="{51A5794D-9B08-4EE0-A8A6-6AD574CE17A9}" srcOrd="0" destOrd="0" presId="urn:microsoft.com/office/officeart/2005/8/layout/bProcess3"/>
    <dgm:cxn modelId="{C33543B6-6273-42A1-96ED-9B39805F0F7C}" srcId="{0E873D85-4F6E-455D-93E6-2C4E7F4D9F5C}" destId="{C2A4DA1E-D79E-49C0-B710-31D770CCA844}" srcOrd="1" destOrd="0" parTransId="{BC9F2B31-34D8-488E-9A4A-C8174C8375E6}" sibTransId="{3BA72F7E-486F-44D1-8C74-A2E9E725825D}"/>
    <dgm:cxn modelId="{BBFD24BD-92E6-460B-A51D-3B060810D64E}" type="presOf" srcId="{3BA72F7E-486F-44D1-8C74-A2E9E725825D}" destId="{5DB5B5E6-28AD-4F82-A625-F20670B90FE4}" srcOrd="0" destOrd="0" presId="urn:microsoft.com/office/officeart/2005/8/layout/bProcess3"/>
    <dgm:cxn modelId="{2A0BCDC3-452D-4A54-9B64-C2BF229A4BA5}" type="presOf" srcId="{0D151D72-BAAE-4405-BF1B-73A7319735B3}" destId="{3ABD1A4F-4689-49F1-84E8-779C4CD8B416}" srcOrd="1" destOrd="0" presId="urn:microsoft.com/office/officeart/2005/8/layout/bProcess3"/>
    <dgm:cxn modelId="{5B4D59C4-6B16-43A9-A76A-3B8602C739E1}" srcId="{0E873D85-4F6E-455D-93E6-2C4E7F4D9F5C}" destId="{3B15C30B-0B86-490D-8D6C-6904D014CA75}" srcOrd="4" destOrd="0" parTransId="{8E39EBA8-3B5C-4529-B9B8-AFD54C73088B}" sibTransId="{61755864-D3C4-4308-827E-9C836DF63E16}"/>
    <dgm:cxn modelId="{B26983C8-681E-4407-9445-A29DDA4B1E9E}" srcId="{0E873D85-4F6E-455D-93E6-2C4E7F4D9F5C}" destId="{CB4DB79C-9C1A-43DD-A840-161945FE80BA}" srcOrd="3" destOrd="0" parTransId="{C7A55A77-4524-49D9-A923-B2B8909ADB36}" sibTransId="{F67DB0A7-56A7-4FE0-A791-CA75BEC43AF8}"/>
    <dgm:cxn modelId="{EAD81EDF-9D2F-462B-BDDB-BBDB629AE7C4}" type="presOf" srcId="{A219F7BB-69A8-4DF1-80E8-7BA1CDA7D460}" destId="{2EA8F541-F8D3-4E85-BB35-FEE6C581855A}" srcOrd="0" destOrd="0" presId="urn:microsoft.com/office/officeart/2005/8/layout/bProcess3"/>
    <dgm:cxn modelId="{AE6629DF-3245-466D-8D02-B3316EA29378}" srcId="{0E873D85-4F6E-455D-93E6-2C4E7F4D9F5C}" destId="{36E06D8D-E947-43C9-A320-93F2E4EBE8DB}" srcOrd="2" destOrd="0" parTransId="{C0AA913D-001F-4BB8-8099-91E7B03F6E88}" sibTransId="{A219F7BB-69A8-4DF1-80E8-7BA1CDA7D460}"/>
    <dgm:cxn modelId="{A24E84E0-C05C-42D6-BAC3-A5F7736ADE96}" type="presOf" srcId="{C2A4DA1E-D79E-49C0-B710-31D770CCA844}" destId="{383399D5-3D17-4F8B-B04A-42C6E2056D16}" srcOrd="0" destOrd="0" presId="urn:microsoft.com/office/officeart/2005/8/layout/bProcess3"/>
    <dgm:cxn modelId="{15718FF3-CBA6-4EC7-9E39-4E1AD3539B05}" type="presOf" srcId="{A219F7BB-69A8-4DF1-80E8-7BA1CDA7D460}" destId="{F879DD90-8493-4F7E-9302-DABA263F5BBF}" srcOrd="1" destOrd="0" presId="urn:microsoft.com/office/officeart/2005/8/layout/bProcess3"/>
    <dgm:cxn modelId="{15A6A2FA-C030-480C-9F93-006480B9148D}" srcId="{0E873D85-4F6E-455D-93E6-2C4E7F4D9F5C}" destId="{B4C617AD-F00E-4289-8DB7-8C70ADA4506D}" srcOrd="0" destOrd="0" parTransId="{96F1EC83-6A98-4568-ACE6-3525D2963872}" sibTransId="{0D151D72-BAAE-4405-BF1B-73A7319735B3}"/>
    <dgm:cxn modelId="{3274E5E1-0C33-4146-BCBA-BC391FF48267}" type="presParOf" srcId="{300DD51F-2825-47A0-93B5-63C9F495F2CF}" destId="{DE743B84-5256-4B0C-925A-42812FDFE097}" srcOrd="0" destOrd="0" presId="urn:microsoft.com/office/officeart/2005/8/layout/bProcess3"/>
    <dgm:cxn modelId="{0238B1A9-2285-4E35-B9F3-E86F014CA1C2}" type="presParOf" srcId="{300DD51F-2825-47A0-93B5-63C9F495F2CF}" destId="{27C5F8EC-026B-46ED-ACA7-396E33D5DB65}" srcOrd="1" destOrd="0" presId="urn:microsoft.com/office/officeart/2005/8/layout/bProcess3"/>
    <dgm:cxn modelId="{77BC326C-459D-4368-8371-A0EABDD57A49}" type="presParOf" srcId="{27C5F8EC-026B-46ED-ACA7-396E33D5DB65}" destId="{3ABD1A4F-4689-49F1-84E8-779C4CD8B416}" srcOrd="0" destOrd="0" presId="urn:microsoft.com/office/officeart/2005/8/layout/bProcess3"/>
    <dgm:cxn modelId="{6CD0D974-B759-400B-AFAD-1690E6AD5493}" type="presParOf" srcId="{300DD51F-2825-47A0-93B5-63C9F495F2CF}" destId="{383399D5-3D17-4F8B-B04A-42C6E2056D16}" srcOrd="2" destOrd="0" presId="urn:microsoft.com/office/officeart/2005/8/layout/bProcess3"/>
    <dgm:cxn modelId="{3CB402C6-A6CD-4B4E-B6E9-3A1921E45C6D}" type="presParOf" srcId="{300DD51F-2825-47A0-93B5-63C9F495F2CF}" destId="{5DB5B5E6-28AD-4F82-A625-F20670B90FE4}" srcOrd="3" destOrd="0" presId="urn:microsoft.com/office/officeart/2005/8/layout/bProcess3"/>
    <dgm:cxn modelId="{C89A4990-1661-442F-B4C9-61545956C050}" type="presParOf" srcId="{5DB5B5E6-28AD-4F82-A625-F20670B90FE4}" destId="{C2468ED7-C2E7-4DF4-95DD-4CDFCC007991}" srcOrd="0" destOrd="0" presId="urn:microsoft.com/office/officeart/2005/8/layout/bProcess3"/>
    <dgm:cxn modelId="{AF0D03E8-12B4-426B-A1DD-C8D79473F427}" type="presParOf" srcId="{300DD51F-2825-47A0-93B5-63C9F495F2CF}" destId="{6DD38066-3908-4863-9A71-EA7308BC5C85}" srcOrd="4" destOrd="0" presId="urn:microsoft.com/office/officeart/2005/8/layout/bProcess3"/>
    <dgm:cxn modelId="{0976AC87-9ED3-4706-94A2-E86C3A14F15B}" type="presParOf" srcId="{300DD51F-2825-47A0-93B5-63C9F495F2CF}" destId="{2EA8F541-F8D3-4E85-BB35-FEE6C581855A}" srcOrd="5" destOrd="0" presId="urn:microsoft.com/office/officeart/2005/8/layout/bProcess3"/>
    <dgm:cxn modelId="{62A2696A-DE3E-474D-B177-A04D2FAF94A8}" type="presParOf" srcId="{2EA8F541-F8D3-4E85-BB35-FEE6C581855A}" destId="{F879DD90-8493-4F7E-9302-DABA263F5BBF}" srcOrd="0" destOrd="0" presId="urn:microsoft.com/office/officeart/2005/8/layout/bProcess3"/>
    <dgm:cxn modelId="{A5EC9BBF-03AF-4DC4-BF2C-702FB2C549E7}" type="presParOf" srcId="{300DD51F-2825-47A0-93B5-63C9F495F2CF}" destId="{9DAD75D5-2934-4C02-80DD-F601845CE5F3}" srcOrd="6" destOrd="0" presId="urn:microsoft.com/office/officeart/2005/8/layout/bProcess3"/>
    <dgm:cxn modelId="{6C1EF3FA-65B3-4875-A15F-3442416F0251}" type="presParOf" srcId="{300DD51F-2825-47A0-93B5-63C9F495F2CF}" destId="{51A5794D-9B08-4EE0-A8A6-6AD574CE17A9}" srcOrd="7" destOrd="0" presId="urn:microsoft.com/office/officeart/2005/8/layout/bProcess3"/>
    <dgm:cxn modelId="{46717582-EFCD-4DC3-A870-40329A5B7523}" type="presParOf" srcId="{51A5794D-9B08-4EE0-A8A6-6AD574CE17A9}" destId="{3B8FCBCE-DCAD-4115-B69E-498465AA55C6}" srcOrd="0" destOrd="0" presId="urn:microsoft.com/office/officeart/2005/8/layout/bProcess3"/>
    <dgm:cxn modelId="{3B12AA7F-6334-4059-A110-DB8F59A2332C}" type="presParOf" srcId="{300DD51F-2825-47A0-93B5-63C9F495F2CF}" destId="{D08420CB-4694-47CE-8C1B-1425C9C72331}" srcOrd="8" destOrd="0" presId="urn:microsoft.com/office/officeart/2005/8/layout/bProcess3"/>
    <dgm:cxn modelId="{D3B8C4D1-DB2D-4922-B3B2-2CCCC4564BE7}" type="presParOf" srcId="{300DD51F-2825-47A0-93B5-63C9F495F2CF}" destId="{0B8A5DA8-9D49-47C4-B032-2486FB418F9C}" srcOrd="9" destOrd="0" presId="urn:microsoft.com/office/officeart/2005/8/layout/bProcess3"/>
    <dgm:cxn modelId="{8C842F00-9C09-448E-868A-01245B799AB1}" type="presParOf" srcId="{0B8A5DA8-9D49-47C4-B032-2486FB418F9C}" destId="{A6F2614A-409D-4F3F-BA47-8FF774929C79}" srcOrd="0" destOrd="0" presId="urn:microsoft.com/office/officeart/2005/8/layout/bProcess3"/>
    <dgm:cxn modelId="{8238A2A2-EA95-4586-A6DD-6CC912D84721}" type="presParOf" srcId="{300DD51F-2825-47A0-93B5-63C9F495F2CF}" destId="{5577D85D-4FC3-4653-BBC5-49BF95C6510A}"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D894F-DAB0-487A-98A5-F16C09A1F594}">
      <dsp:nvSpPr>
        <dsp:cNvPr id="0" name=""/>
        <dsp:cNvSpPr/>
      </dsp:nvSpPr>
      <dsp:spPr>
        <a:xfrm>
          <a:off x="32003" y="639019"/>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A44DB7-EC7F-43BC-8FF9-C1342F6E64A6}">
      <dsp:nvSpPr>
        <dsp:cNvPr id="0" name=""/>
        <dsp:cNvSpPr/>
      </dsp:nvSpPr>
      <dsp:spPr>
        <a:xfrm>
          <a:off x="159011" y="766027"/>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DC5AAE-52E6-400A-9449-C7A6D695E0A1}">
      <dsp:nvSpPr>
        <dsp:cNvPr id="0" name=""/>
        <dsp:cNvSpPr/>
      </dsp:nvSpPr>
      <dsp:spPr>
        <a:xfrm>
          <a:off x="766403" y="63901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Performs the initial convolution and max pooling using 7*7, 3*3 kernel sizes respectively</a:t>
          </a:r>
        </a:p>
      </dsp:txBody>
      <dsp:txXfrm>
        <a:off x="766403" y="639019"/>
        <a:ext cx="1425599" cy="604800"/>
      </dsp:txXfrm>
    </dsp:sp>
    <dsp:sp modelId="{580679DD-8084-4BAE-B567-02DDFACF0451}">
      <dsp:nvSpPr>
        <dsp:cNvPr id="0" name=""/>
        <dsp:cNvSpPr/>
      </dsp:nvSpPr>
      <dsp:spPr>
        <a:xfrm>
          <a:off x="2440403" y="639019"/>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19F95-25A0-4798-A1A8-2AF976DFEFFC}">
      <dsp:nvSpPr>
        <dsp:cNvPr id="0" name=""/>
        <dsp:cNvSpPr/>
      </dsp:nvSpPr>
      <dsp:spPr>
        <a:xfrm>
          <a:off x="2567411" y="766027"/>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78C9B-A107-4E54-A604-AA98B4635E88}">
      <dsp:nvSpPr>
        <dsp:cNvPr id="0" name=""/>
        <dsp:cNvSpPr/>
      </dsp:nvSpPr>
      <dsp:spPr>
        <a:xfrm>
          <a:off x="3174803" y="63901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Stage 1 of the network starts here and there is 3 Residual blocks containing 3 layers each. The size of kernels used to perform the convolution operation in all 3 layers of the block of stage 1 are 64, 64 and 256 respectively</a:t>
          </a:r>
        </a:p>
      </dsp:txBody>
      <dsp:txXfrm>
        <a:off x="3174803" y="639019"/>
        <a:ext cx="1425599" cy="604800"/>
      </dsp:txXfrm>
    </dsp:sp>
    <dsp:sp modelId="{7D287792-CE36-4B38-883C-66399363327D}">
      <dsp:nvSpPr>
        <dsp:cNvPr id="0" name=""/>
        <dsp:cNvSpPr/>
      </dsp:nvSpPr>
      <dsp:spPr>
        <a:xfrm>
          <a:off x="32003" y="2040357"/>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DA97ED-BA88-4E92-BC6C-6357E9B9E020}">
      <dsp:nvSpPr>
        <dsp:cNvPr id="0" name=""/>
        <dsp:cNvSpPr/>
      </dsp:nvSpPr>
      <dsp:spPr>
        <a:xfrm>
          <a:off x="159011" y="2167365"/>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36B34-BD20-41B3-A461-B81FC09B50FE}">
      <dsp:nvSpPr>
        <dsp:cNvPr id="0" name=""/>
        <dsp:cNvSpPr/>
      </dsp:nvSpPr>
      <dsp:spPr>
        <a:xfrm>
          <a:off x="766403" y="204035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dashed connection arrow refers to the convolutional operation, performed with a stride of 2, which reduced the size of the input by half.</a:t>
          </a:r>
        </a:p>
      </dsp:txBody>
      <dsp:txXfrm>
        <a:off x="766403" y="2040357"/>
        <a:ext cx="1425599" cy="604800"/>
      </dsp:txXfrm>
    </dsp:sp>
    <dsp:sp modelId="{015564BE-15BB-4CB1-AF47-B9833EB6845E}">
      <dsp:nvSpPr>
        <dsp:cNvPr id="0" name=""/>
        <dsp:cNvSpPr/>
      </dsp:nvSpPr>
      <dsp:spPr>
        <a:xfrm>
          <a:off x="2440403" y="2040357"/>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E1C7C-8184-4BC1-ABB1-6E8C7B657F41}">
      <dsp:nvSpPr>
        <dsp:cNvPr id="0" name=""/>
        <dsp:cNvSpPr/>
      </dsp:nvSpPr>
      <dsp:spPr>
        <a:xfrm>
          <a:off x="2567411" y="2167365"/>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205A3-EA91-4604-9B25-AC8E7B210189}">
      <dsp:nvSpPr>
        <dsp:cNvPr id="0" name=""/>
        <dsp:cNvSpPr/>
      </dsp:nvSpPr>
      <dsp:spPr>
        <a:xfrm>
          <a:off x="3174803" y="204035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 total, we extract 2048- dimensional features from the last fully- pooling layer (Conv5x layer)</a:t>
          </a:r>
        </a:p>
      </dsp:txBody>
      <dsp:txXfrm>
        <a:off x="3174803" y="2040357"/>
        <a:ext cx="1425599" cy="604800"/>
      </dsp:txXfrm>
    </dsp:sp>
    <dsp:sp modelId="{AF515A0D-993B-4CD0-A18E-90893796354D}">
      <dsp:nvSpPr>
        <dsp:cNvPr id="0" name=""/>
        <dsp:cNvSpPr/>
      </dsp:nvSpPr>
      <dsp:spPr>
        <a:xfrm>
          <a:off x="32003" y="3441694"/>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14486-03BE-471D-8B3B-A1FD119C613A}">
      <dsp:nvSpPr>
        <dsp:cNvPr id="0" name=""/>
        <dsp:cNvSpPr/>
      </dsp:nvSpPr>
      <dsp:spPr>
        <a:xfrm>
          <a:off x="159011" y="3568702"/>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940DC-3255-4F0C-9612-B09F3CC0FFA8}">
      <dsp:nvSpPr>
        <dsp:cNvPr id="0" name=""/>
        <dsp:cNvSpPr/>
      </dsp:nvSpPr>
      <dsp:spPr>
        <a:xfrm>
          <a:off x="766403" y="3441694"/>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network has an average Pooling layer followed by fully connected layer, which then outputs the number of classes we want to classify.</a:t>
          </a:r>
        </a:p>
      </dsp:txBody>
      <dsp:txXfrm>
        <a:off x="766403" y="3441694"/>
        <a:ext cx="1425599" cy="60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5F8EC-026B-46ED-ACA7-396E33D5DB65}">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DE743B84-5256-4B0C-925A-42812FDFE097}">
      <dsp:nvSpPr>
        <dsp:cNvPr id="0" name=""/>
        <dsp:cNvSpPr/>
      </dsp:nvSpPr>
      <dsp:spPr>
        <a:xfrm>
          <a:off x="8061" y="5979"/>
          <a:ext cx="3034531" cy="18207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Imports	</a:t>
          </a:r>
        </a:p>
      </dsp:txBody>
      <dsp:txXfrm>
        <a:off x="8061" y="5979"/>
        <a:ext cx="3034531" cy="1820718"/>
      </dsp:txXfrm>
    </dsp:sp>
    <dsp:sp modelId="{5DB5B5E6-28AD-4F82-A625-F20670B90FE4}">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383399D5-3D17-4F8B-B04A-42C6E2056D16}">
      <dsp:nvSpPr>
        <dsp:cNvPr id="0" name=""/>
        <dsp:cNvSpPr/>
      </dsp:nvSpPr>
      <dsp:spPr>
        <a:xfrm>
          <a:off x="3740534" y="5979"/>
          <a:ext cx="3034531" cy="18207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Image Resize </a:t>
          </a:r>
        </a:p>
      </dsp:txBody>
      <dsp:txXfrm>
        <a:off x="3740534" y="5979"/>
        <a:ext cx="3034531" cy="1820718"/>
      </dsp:txXfrm>
    </dsp:sp>
    <dsp:sp modelId="{2EA8F541-F8D3-4E85-BB35-FEE6C581855A}">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6DD38066-3908-4863-9A71-EA7308BC5C85}">
      <dsp:nvSpPr>
        <dsp:cNvPr id="0" name=""/>
        <dsp:cNvSpPr/>
      </dsp:nvSpPr>
      <dsp:spPr>
        <a:xfrm>
          <a:off x="7473007" y="5979"/>
          <a:ext cx="3034531" cy="18207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 Data Augmentation</a:t>
          </a:r>
        </a:p>
      </dsp:txBody>
      <dsp:txXfrm>
        <a:off x="7473007" y="5979"/>
        <a:ext cx="3034531" cy="1820718"/>
      </dsp:txXfrm>
    </dsp:sp>
    <dsp:sp modelId="{51A5794D-9B08-4EE0-A8A6-6AD574CE17A9}">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9DAD75D5-2934-4C02-80DD-F601845CE5F3}">
      <dsp:nvSpPr>
        <dsp:cNvPr id="0" name=""/>
        <dsp:cNvSpPr/>
      </dsp:nvSpPr>
      <dsp:spPr>
        <a:xfrm>
          <a:off x="8061" y="2524640"/>
          <a:ext cx="3034531" cy="18207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Building the </a:t>
          </a:r>
          <a:r>
            <a:rPr lang="en-US" sz="3200" kern="1200" dirty="0" err="1"/>
            <a:t>ResNet</a:t>
          </a:r>
          <a:r>
            <a:rPr lang="en-US" sz="3200" kern="1200" dirty="0"/>
            <a:t> Model</a:t>
          </a:r>
        </a:p>
      </dsp:txBody>
      <dsp:txXfrm>
        <a:off x="8061" y="2524640"/>
        <a:ext cx="3034531" cy="1820718"/>
      </dsp:txXfrm>
    </dsp:sp>
    <dsp:sp modelId="{0B8A5DA8-9D49-47C4-B032-2486FB418F9C}">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D08420CB-4694-47CE-8C1B-1425C9C72331}">
      <dsp:nvSpPr>
        <dsp:cNvPr id="0" name=""/>
        <dsp:cNvSpPr/>
      </dsp:nvSpPr>
      <dsp:spPr>
        <a:xfrm>
          <a:off x="3740534" y="2524640"/>
          <a:ext cx="3034531" cy="18207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Training </a:t>
          </a:r>
          <a:r>
            <a:rPr lang="en-US" sz="3200" kern="1200"/>
            <a:t>and evaluate </a:t>
          </a:r>
          <a:r>
            <a:rPr lang="en-US" sz="3200" kern="1200" dirty="0"/>
            <a:t>the Model</a:t>
          </a:r>
        </a:p>
      </dsp:txBody>
      <dsp:txXfrm>
        <a:off x="3740534" y="2524640"/>
        <a:ext cx="3034531" cy="1820718"/>
      </dsp:txXfrm>
    </dsp:sp>
    <dsp:sp modelId="{5577D85D-4FC3-4653-BBC5-49BF95C6510A}">
      <dsp:nvSpPr>
        <dsp:cNvPr id="0" name=""/>
        <dsp:cNvSpPr/>
      </dsp:nvSpPr>
      <dsp:spPr>
        <a:xfrm>
          <a:off x="7473007" y="2524640"/>
          <a:ext cx="3034531" cy="18207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Saving model and Plotting the results</a:t>
          </a:r>
        </a:p>
      </dsp:txBody>
      <dsp:txXfrm>
        <a:off x="7473007" y="2524640"/>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41EE-1C9E-447A-B681-D6E90244EA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DA631D-D152-400F-BA0A-48129BB4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116935-DE4C-4E63-932C-90930DF72DAE}"/>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5" name="Footer Placeholder 4">
            <a:extLst>
              <a:ext uri="{FF2B5EF4-FFF2-40B4-BE49-F238E27FC236}">
                <a16:creationId xmlns:a16="http://schemas.microsoft.com/office/drawing/2014/main" id="{3E052ADF-37D4-4DC2-956D-994510C9A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BEC4F-F70F-4C7C-82D6-D24DF7992ED5}"/>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3283917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8B34-D54F-47E1-BE4F-C448B762F5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7EDA46-5286-42D3-BEC0-2C2994ECD1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71F33E-B29C-450D-B115-8C44DDA48532}"/>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5" name="Footer Placeholder 4">
            <a:extLst>
              <a:ext uri="{FF2B5EF4-FFF2-40B4-BE49-F238E27FC236}">
                <a16:creationId xmlns:a16="http://schemas.microsoft.com/office/drawing/2014/main" id="{254FDA67-29D8-40FE-A3F9-9E5424A77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CA449D-29E0-4D07-8E8D-018C6F55B758}"/>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4146307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760E67-FFB0-4934-9A5D-FF0C1F4D94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AD8F7E-4FA9-43BB-8FFF-199D09CE6B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43F60-2E70-41EA-B46E-799545F64A88}"/>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5" name="Footer Placeholder 4">
            <a:extLst>
              <a:ext uri="{FF2B5EF4-FFF2-40B4-BE49-F238E27FC236}">
                <a16:creationId xmlns:a16="http://schemas.microsoft.com/office/drawing/2014/main" id="{A372098C-9C3F-4E89-B2F5-4FC8B678F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B3960-CB63-422C-B01E-4956F167A53F}"/>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333890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A2667-1159-48EA-BEF2-FB18991978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7E09D2-1FF2-4FDF-B46D-637B13B6B5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C979A-2B09-4DFC-83DC-B7D606AADA3B}"/>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5" name="Footer Placeholder 4">
            <a:extLst>
              <a:ext uri="{FF2B5EF4-FFF2-40B4-BE49-F238E27FC236}">
                <a16:creationId xmlns:a16="http://schemas.microsoft.com/office/drawing/2014/main" id="{6B1403C8-6F88-425E-941E-1104AC4D4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4AB5C-2337-495A-83E3-34D98EB2AF3B}"/>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1273448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48B5-37F1-4157-A660-356AFA7A48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4325DA-9AB3-4C92-A962-F36099FB3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61BEF0-4ED1-4668-8103-1803BD7077C4}"/>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5" name="Footer Placeholder 4">
            <a:extLst>
              <a:ext uri="{FF2B5EF4-FFF2-40B4-BE49-F238E27FC236}">
                <a16:creationId xmlns:a16="http://schemas.microsoft.com/office/drawing/2014/main" id="{011D998B-7704-4DAE-B330-70D7E3EEA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411AC-6D45-497E-84F8-EA32F989F54B}"/>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6182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94C9-1C4C-4240-BDEB-D9D1209C0E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DCEE8A-2DBF-4109-BC98-8247277CD7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32AFE-0DE3-4602-B0B8-DE17215F87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72B0EC-932C-4DFE-978D-6A81641D5BF8}"/>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6" name="Footer Placeholder 5">
            <a:extLst>
              <a:ext uri="{FF2B5EF4-FFF2-40B4-BE49-F238E27FC236}">
                <a16:creationId xmlns:a16="http://schemas.microsoft.com/office/drawing/2014/main" id="{A917261B-D89A-4E98-9F87-62DB6657EA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63D41-ADF6-4669-8B0C-32195A046D30}"/>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2874974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0BD9-E244-4278-AF68-9A34E9EA76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2F4D4D-EE9E-435C-8829-B6F7666900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7A9F82-2FB0-4985-80B8-3A2388F6C5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E0A464-B5B7-4E4F-A352-429F057E7F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66E543-FE44-46A0-B1E8-E4F6D6EFDE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A9A63C-166D-42DF-BF98-8548B0E91DF3}"/>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8" name="Footer Placeholder 7">
            <a:extLst>
              <a:ext uri="{FF2B5EF4-FFF2-40B4-BE49-F238E27FC236}">
                <a16:creationId xmlns:a16="http://schemas.microsoft.com/office/drawing/2014/main" id="{63E57A87-6654-48B7-8D1C-928BA58230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9FD776-1206-49FD-906F-66A09B34030E}"/>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113103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538BA-D43B-40B1-9D0D-26548BF68B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4FBB1E-30CA-4397-A90E-DE82F72A4D12}"/>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4" name="Footer Placeholder 3">
            <a:extLst>
              <a:ext uri="{FF2B5EF4-FFF2-40B4-BE49-F238E27FC236}">
                <a16:creationId xmlns:a16="http://schemas.microsoft.com/office/drawing/2014/main" id="{47E9EBF5-6101-46FA-BC63-1301581681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67624F-02B2-4632-9D76-BC225017F261}"/>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3992649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517A2B-A4B4-4FD9-BE42-63DB0194DA3D}"/>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3" name="Footer Placeholder 2">
            <a:extLst>
              <a:ext uri="{FF2B5EF4-FFF2-40B4-BE49-F238E27FC236}">
                <a16:creationId xmlns:a16="http://schemas.microsoft.com/office/drawing/2014/main" id="{DED39D02-64DB-4B16-A000-39DBCE623C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69A5DE-6263-41A7-AE87-45AC5551D3A9}"/>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2055734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692E-32BA-48D0-9F27-B2910A590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AC8448-0D25-4C34-9222-8AA9C66CFD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505741-7230-4BB9-9A5F-8CA89372E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BBD96-C356-453A-871D-1856CFF7BCC8}"/>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6" name="Footer Placeholder 5">
            <a:extLst>
              <a:ext uri="{FF2B5EF4-FFF2-40B4-BE49-F238E27FC236}">
                <a16:creationId xmlns:a16="http://schemas.microsoft.com/office/drawing/2014/main" id="{B25F8BA8-CC14-4408-82E5-FFAFFAA73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AD4DE-4846-40D1-ADF6-A01C8A528FC7}"/>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2973977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40A9-62B2-46EE-8421-AA9BA1E17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942435-E129-459B-A705-482A8F315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88E89B-D6DA-4D68-ACF6-D900B286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F08FF-C4EA-43A9-ABDD-FB2789AEB9F4}"/>
              </a:ext>
            </a:extLst>
          </p:cNvPr>
          <p:cNvSpPr>
            <a:spLocks noGrp="1"/>
          </p:cNvSpPr>
          <p:nvPr>
            <p:ph type="dt" sz="half" idx="10"/>
          </p:nvPr>
        </p:nvSpPr>
        <p:spPr/>
        <p:txBody>
          <a:bodyPr/>
          <a:lstStyle/>
          <a:p>
            <a:fld id="{B031F5D3-3342-401A-8233-3A6DDF4F931A}" type="datetimeFigureOut">
              <a:rPr lang="en-US" smtClean="0"/>
              <a:t>12/8/2020</a:t>
            </a:fld>
            <a:endParaRPr lang="en-US"/>
          </a:p>
        </p:txBody>
      </p:sp>
      <p:sp>
        <p:nvSpPr>
          <p:cNvPr id="6" name="Footer Placeholder 5">
            <a:extLst>
              <a:ext uri="{FF2B5EF4-FFF2-40B4-BE49-F238E27FC236}">
                <a16:creationId xmlns:a16="http://schemas.microsoft.com/office/drawing/2014/main" id="{B4826932-70F3-4600-9629-92DA2E72F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67635-8321-47FD-8CD9-6A5C8E71CF00}"/>
              </a:ext>
            </a:extLst>
          </p:cNvPr>
          <p:cNvSpPr>
            <a:spLocks noGrp="1"/>
          </p:cNvSpPr>
          <p:nvPr>
            <p:ph type="sldNum" sz="quarter" idx="12"/>
          </p:nvPr>
        </p:nvSpPr>
        <p:spPr/>
        <p:txBody>
          <a:bodyPr/>
          <a:lstStyle/>
          <a:p>
            <a:fld id="{DDA1CD20-7CFF-46AA-BD1A-38E97A14AA92}" type="slidenum">
              <a:rPr lang="en-US" smtClean="0"/>
              <a:t>‹#›</a:t>
            </a:fld>
            <a:endParaRPr lang="en-US"/>
          </a:p>
        </p:txBody>
      </p:sp>
    </p:spTree>
    <p:extLst>
      <p:ext uri="{BB962C8B-B14F-4D97-AF65-F5344CB8AC3E}">
        <p14:creationId xmlns:p14="http://schemas.microsoft.com/office/powerpoint/2010/main" val="789802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D28994-E82A-4760-AD09-E428C907F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AB3E2C-9EE6-407F-9398-23CDBC5F92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5FD22-CA8F-41EB-B6CC-6C8FDFF21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1F5D3-3342-401A-8233-3A6DDF4F931A}" type="datetimeFigureOut">
              <a:rPr lang="en-US" smtClean="0"/>
              <a:t>12/8/2020</a:t>
            </a:fld>
            <a:endParaRPr lang="en-US"/>
          </a:p>
        </p:txBody>
      </p:sp>
      <p:sp>
        <p:nvSpPr>
          <p:cNvPr id="5" name="Footer Placeholder 4">
            <a:extLst>
              <a:ext uri="{FF2B5EF4-FFF2-40B4-BE49-F238E27FC236}">
                <a16:creationId xmlns:a16="http://schemas.microsoft.com/office/drawing/2014/main" id="{9D439E46-DCBD-4890-8147-AD64C03682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71C34-FE53-4D2F-8E91-2267B47A8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A1CD20-7CFF-46AA-BD1A-38E97A14AA92}" type="slidenum">
              <a:rPr lang="en-US" smtClean="0"/>
              <a:t>‹#›</a:t>
            </a:fld>
            <a:endParaRPr lang="en-US"/>
          </a:p>
        </p:txBody>
      </p:sp>
    </p:spTree>
    <p:extLst>
      <p:ext uri="{BB962C8B-B14F-4D97-AF65-F5344CB8AC3E}">
        <p14:creationId xmlns:p14="http://schemas.microsoft.com/office/powerpoint/2010/main" val="1837411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images.nvidia.com/content/technologies/volta/pdf/tesla-volta-v100-datasheet-letter-fnl-web.pdf" TargetMode="External"/><Relationship Id="rId3" Type="http://schemas.openxmlformats.org/officeDocument/2006/relationships/image" Target="../media/image74.svg"/><Relationship Id="rId7" Type="http://schemas.openxmlformats.org/officeDocument/2006/relationships/hyperlink" Target="https://arxiv.org/pdf/1512.03385.pdf" TargetMode="External"/><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hyperlink" Target="http://ethereon.github.io/netscope/#/gist/db945b393d40bfa26006" TargetMode="External"/><Relationship Id="rId5" Type="http://schemas.openxmlformats.org/officeDocument/2006/relationships/hyperlink" Target="https://www.researchgate.net/figure/The-basic-architecture-of-Resnet152_fig2_324961229" TargetMode="External"/><Relationship Id="rId4" Type="http://schemas.openxmlformats.org/officeDocument/2006/relationships/hyperlink" Target="https://cv-tricks.com/keras/understand-implement-resnets/" TargetMode="External"/><Relationship Id="rId9" Type="http://schemas.openxmlformats.org/officeDocument/2006/relationships/hyperlink" Target="https://www.sciencedirect.com/topics/computer-science/data-parallelism#:~:text=Data%20parallelism%20means%20that%20each,deep%20net%20structure%20and%20parameter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siim.org/page/about_sii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a:extLst>
              <a:ext uri="{FF2B5EF4-FFF2-40B4-BE49-F238E27FC236}">
                <a16:creationId xmlns:a16="http://schemas.microsoft.com/office/drawing/2014/main" id="{577D299E-DDB2-4DC3-AA07-785400031F89}"/>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972EFFD7-C0C6-44FD-9B6A-EC63CA088D3B}"/>
              </a:ext>
            </a:extLst>
          </p:cNvPr>
          <p:cNvSpPr>
            <a:spLocks noGrp="1"/>
          </p:cNvSpPr>
          <p:nvPr>
            <p:ph type="ctrTitle"/>
          </p:nvPr>
        </p:nvSpPr>
        <p:spPr>
          <a:xfrm>
            <a:off x="1524000" y="1122362"/>
            <a:ext cx="9144000" cy="2900518"/>
          </a:xfrm>
        </p:spPr>
        <p:txBody>
          <a:bodyPr>
            <a:normAutofit/>
          </a:bodyPr>
          <a:lstStyle/>
          <a:p>
            <a:r>
              <a:rPr lang="en-US" b="1">
                <a:solidFill>
                  <a:srgbClr val="FFFFFF"/>
                </a:solidFill>
              </a:rPr>
              <a:t>Image Classification on Medical Dataset - Melanoma Detection</a:t>
            </a:r>
            <a:endParaRPr lang="en-US">
              <a:solidFill>
                <a:srgbClr val="FFFFFF"/>
              </a:solidFill>
            </a:endParaRPr>
          </a:p>
        </p:txBody>
      </p:sp>
      <p:sp>
        <p:nvSpPr>
          <p:cNvPr id="3" name="Subtitle 2">
            <a:extLst>
              <a:ext uri="{FF2B5EF4-FFF2-40B4-BE49-F238E27FC236}">
                <a16:creationId xmlns:a16="http://schemas.microsoft.com/office/drawing/2014/main" id="{158B45FD-F83D-46F7-8C83-70331D3BF80A}"/>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rPr>
              <a:t>Name: Abhishek Dabas</a:t>
            </a:r>
          </a:p>
          <a:p>
            <a:r>
              <a:rPr lang="en-US" dirty="0">
                <a:solidFill>
                  <a:srgbClr val="FFFFFF"/>
                </a:solidFill>
              </a:rPr>
              <a:t>Team 9 </a:t>
            </a:r>
          </a:p>
          <a:p>
            <a:r>
              <a:rPr lang="en-US" dirty="0">
                <a:solidFill>
                  <a:srgbClr val="FFFFFF"/>
                </a:solidFill>
              </a:rPr>
              <a:t>NUID: 001302629</a:t>
            </a:r>
          </a:p>
          <a:p>
            <a:endParaRPr lang="en-US" dirty="0">
              <a:solidFill>
                <a:srgbClr val="FFFFFF"/>
              </a:solidFill>
            </a:endParaRPr>
          </a:p>
        </p:txBody>
      </p:sp>
    </p:spTree>
    <p:extLst>
      <p:ext uri="{BB962C8B-B14F-4D97-AF65-F5344CB8AC3E}">
        <p14:creationId xmlns:p14="http://schemas.microsoft.com/office/powerpoint/2010/main" val="192168309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93775" y="478232"/>
            <a:ext cx="5809306"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024A5-8C4A-4CD5-869C-1516F6D16F51}"/>
              </a:ext>
            </a:extLst>
          </p:cNvPr>
          <p:cNvSpPr>
            <a:spLocks noGrp="1"/>
          </p:cNvSpPr>
          <p:nvPr>
            <p:ph type="title"/>
          </p:nvPr>
        </p:nvSpPr>
        <p:spPr>
          <a:xfrm>
            <a:off x="947446" y="1053711"/>
            <a:ext cx="4933490" cy="1424446"/>
          </a:xfrm>
        </p:spPr>
        <p:txBody>
          <a:bodyPr vert="horz" lIns="91440" tIns="45720" rIns="91440" bIns="45720" rtlCol="0" anchor="ctr">
            <a:normAutofit/>
          </a:bodyPr>
          <a:lstStyle/>
          <a:p>
            <a:r>
              <a:rPr lang="en-US" sz="4000" b="1">
                <a:solidFill>
                  <a:srgbClr val="FFFFFF"/>
                </a:solidFill>
              </a:rPr>
              <a:t>	ResNet152	</a:t>
            </a:r>
          </a:p>
        </p:txBody>
      </p:sp>
      <p:cxnSp>
        <p:nvCxnSpPr>
          <p:cNvPr id="141" name="Straight Connector 140">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9782" y="2639023"/>
            <a:ext cx="480060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5A7FE3-A3FF-4633-954B-67F9D61E7939}"/>
              </a:ext>
            </a:extLst>
          </p:cNvPr>
          <p:cNvSpPr txBox="1"/>
          <p:nvPr/>
        </p:nvSpPr>
        <p:spPr>
          <a:xfrm>
            <a:off x="947447" y="2799889"/>
            <a:ext cx="4933490" cy="2987543"/>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rgbClr val="FFFFFF"/>
                </a:solidFill>
              </a:rPr>
              <a:t>One of the most groundbreaking models in Computer Vision </a:t>
            </a:r>
          </a:p>
          <a:p>
            <a:pPr marL="285750" indent="-228600">
              <a:lnSpc>
                <a:spcPct val="90000"/>
              </a:lnSpc>
              <a:spcAft>
                <a:spcPts val="600"/>
              </a:spcAft>
              <a:buFont typeface="Arial" panose="020B0604020202020204" pitchFamily="34" charset="0"/>
              <a:buChar char="•"/>
            </a:pPr>
            <a:r>
              <a:rPr lang="en-US" sz="2000" dirty="0">
                <a:solidFill>
                  <a:srgbClr val="FFFFFF"/>
                </a:solidFill>
              </a:rPr>
              <a:t>Deep networks are hard to train because of the </a:t>
            </a:r>
            <a:r>
              <a:rPr lang="en-US" sz="2000" i="1" dirty="0">
                <a:solidFill>
                  <a:srgbClr val="FFFFFF"/>
                </a:solidFill>
              </a:rPr>
              <a:t>vanishing gradient problem </a:t>
            </a:r>
          </a:p>
          <a:p>
            <a:pPr marL="285750" indent="-228600">
              <a:lnSpc>
                <a:spcPct val="90000"/>
              </a:lnSpc>
              <a:spcAft>
                <a:spcPts val="600"/>
              </a:spcAft>
              <a:buFont typeface="Arial" panose="020B0604020202020204" pitchFamily="34" charset="0"/>
              <a:buChar char="•"/>
            </a:pPr>
            <a:r>
              <a:rPr lang="en-US" sz="2000" dirty="0" err="1">
                <a:solidFill>
                  <a:srgbClr val="FFFFFF"/>
                </a:solidFill>
              </a:rPr>
              <a:t>ResNets</a:t>
            </a:r>
            <a:r>
              <a:rPr lang="en-US" sz="2000" dirty="0">
                <a:solidFill>
                  <a:srgbClr val="FFFFFF"/>
                </a:solidFill>
              </a:rPr>
              <a:t> have shortcut connections to skip one or more layers. This skip connection handles the accuracy degradation.</a:t>
            </a:r>
          </a:p>
          <a:p>
            <a:pPr marL="285750" indent="-228600">
              <a:lnSpc>
                <a:spcPct val="90000"/>
              </a:lnSpc>
              <a:spcAft>
                <a:spcPts val="600"/>
              </a:spcAft>
              <a:buFont typeface="Arial" panose="020B0604020202020204" pitchFamily="34" charset="0"/>
              <a:buChar char="•"/>
            </a:pPr>
            <a:endParaRPr lang="en-US" sz="2000" dirty="0">
              <a:solidFill>
                <a:srgbClr val="FFFFFF"/>
              </a:solidFill>
            </a:endParaRPr>
          </a:p>
          <a:p>
            <a:pPr marL="285750" indent="-228600">
              <a:lnSpc>
                <a:spcPct val="90000"/>
              </a:lnSpc>
              <a:spcAft>
                <a:spcPts val="600"/>
              </a:spcAft>
              <a:buFont typeface="Arial" panose="020B0604020202020204" pitchFamily="34" charset="0"/>
              <a:buChar char="•"/>
            </a:pPr>
            <a:endParaRPr lang="en-US" sz="2000" dirty="0">
              <a:solidFill>
                <a:srgbClr val="FFFFFF"/>
              </a:solidFill>
            </a:endParaRPr>
          </a:p>
          <a:p>
            <a:pPr marL="285750" indent="-228600">
              <a:lnSpc>
                <a:spcPct val="90000"/>
              </a:lnSpc>
              <a:spcAft>
                <a:spcPts val="600"/>
              </a:spcAft>
              <a:buFont typeface="Arial" panose="020B0604020202020204" pitchFamily="34" charset="0"/>
              <a:buChar char="•"/>
            </a:pPr>
            <a:endParaRPr lang="en-US" sz="2000" dirty="0">
              <a:solidFill>
                <a:srgbClr val="FFFFFF"/>
              </a:solidFill>
            </a:endParaRPr>
          </a:p>
        </p:txBody>
      </p:sp>
      <p:pic>
        <p:nvPicPr>
          <p:cNvPr id="3074" name="Picture 2" descr="An introduction to Convolutional Neural Networks | by Christopher Thomas  BSc Hons. MIAP | Towards Data Science">
            <a:extLst>
              <a:ext uri="{FF2B5EF4-FFF2-40B4-BE49-F238E27FC236}">
                <a16:creationId xmlns:a16="http://schemas.microsoft.com/office/drawing/2014/main" id="{B514DADA-18D2-46CE-963B-BB4ACB6EFE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364492" y="347472"/>
            <a:ext cx="3797827" cy="2971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for post">
            <a:extLst>
              <a:ext uri="{FF2B5EF4-FFF2-40B4-BE49-F238E27FC236}">
                <a16:creationId xmlns:a16="http://schemas.microsoft.com/office/drawing/2014/main" id="{64F90C57-1479-44F5-8607-6C5CE9554B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35673" y="3600181"/>
            <a:ext cx="4855464" cy="2903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65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6470-3CD6-42BD-BBB7-B7945F585FD0}"/>
              </a:ext>
            </a:extLst>
          </p:cNvPr>
          <p:cNvSpPr>
            <a:spLocks noGrp="1"/>
          </p:cNvSpPr>
          <p:nvPr>
            <p:ph type="title"/>
          </p:nvPr>
        </p:nvSpPr>
        <p:spPr/>
        <p:txBody>
          <a:bodyPr/>
          <a:lstStyle/>
          <a:p>
            <a:pPr algn="ctr"/>
            <a:r>
              <a:rPr lang="en-US" dirty="0"/>
              <a:t>Architecture</a:t>
            </a:r>
          </a:p>
        </p:txBody>
      </p:sp>
      <p:graphicFrame>
        <p:nvGraphicFramePr>
          <p:cNvPr id="6" name="Content Placeholder 2">
            <a:extLst>
              <a:ext uri="{FF2B5EF4-FFF2-40B4-BE49-F238E27FC236}">
                <a16:creationId xmlns:a16="http://schemas.microsoft.com/office/drawing/2014/main" id="{C67D1F6E-E9AE-4165-AE9E-5F5BBB7857D0}"/>
              </a:ext>
            </a:extLst>
          </p:cNvPr>
          <p:cNvGraphicFramePr>
            <a:graphicFrameLocks noGrp="1"/>
          </p:cNvGraphicFramePr>
          <p:nvPr>
            <p:ph idx="1"/>
            <p:extLst>
              <p:ext uri="{D42A27DB-BD31-4B8C-83A1-F6EECF244321}">
                <p14:modId xmlns:p14="http://schemas.microsoft.com/office/powerpoint/2010/main" val="134575640"/>
              </p:ext>
            </p:extLst>
          </p:nvPr>
        </p:nvGraphicFramePr>
        <p:xfrm>
          <a:off x="6721392" y="1491449"/>
          <a:ext cx="4632407" cy="4685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ResNet152 (ImageNet) - Model - Supervisely">
            <a:extLst>
              <a:ext uri="{FF2B5EF4-FFF2-40B4-BE49-F238E27FC236}">
                <a16:creationId xmlns:a16="http://schemas.microsoft.com/office/drawing/2014/main" id="{16A70286-0EC0-428A-B47F-2BFEB625D8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821" y="2025910"/>
            <a:ext cx="6299572" cy="291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70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3D75-C4CB-4500-865E-88467BE30368}"/>
              </a:ext>
            </a:extLst>
          </p:cNvPr>
          <p:cNvSpPr>
            <a:spLocks noGrp="1"/>
          </p:cNvSpPr>
          <p:nvPr>
            <p:ph type="title"/>
          </p:nvPr>
        </p:nvSpPr>
        <p:spPr/>
        <p:txBody>
          <a:bodyPr/>
          <a:lstStyle/>
          <a:p>
            <a:pPr algn="ctr"/>
            <a:r>
              <a:rPr lang="en-US" b="1" dirty="0">
                <a:solidFill>
                  <a:schemeClr val="accent1"/>
                </a:solidFill>
              </a:rPr>
              <a:t>Resize the Image</a:t>
            </a:r>
          </a:p>
        </p:txBody>
      </p:sp>
      <p:pic>
        <p:nvPicPr>
          <p:cNvPr id="4" name="Content Placeholder 3">
            <a:extLst>
              <a:ext uri="{FF2B5EF4-FFF2-40B4-BE49-F238E27FC236}">
                <a16:creationId xmlns:a16="http://schemas.microsoft.com/office/drawing/2014/main" id="{4E278F7D-73BD-4091-937C-0512A081B83D}"/>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56" t="55038" r="32525" b="27525"/>
          <a:stretch/>
        </p:blipFill>
        <p:spPr bwMode="auto">
          <a:xfrm>
            <a:off x="353006" y="2974585"/>
            <a:ext cx="5047262" cy="1702341"/>
          </a:xfrm>
          <a:prstGeom prst="rect">
            <a:avLst/>
          </a:prstGeom>
          <a:noFill/>
          <a:ln>
            <a:noFill/>
          </a:ln>
        </p:spPr>
      </p:pic>
      <p:sp>
        <p:nvSpPr>
          <p:cNvPr id="6" name="TextBox 5">
            <a:extLst>
              <a:ext uri="{FF2B5EF4-FFF2-40B4-BE49-F238E27FC236}">
                <a16:creationId xmlns:a16="http://schemas.microsoft.com/office/drawing/2014/main" id="{89B2F6AC-BE85-4BAF-936D-8194BCB1B325}"/>
              </a:ext>
            </a:extLst>
          </p:cNvPr>
          <p:cNvSpPr txBox="1"/>
          <p:nvPr/>
        </p:nvSpPr>
        <p:spPr>
          <a:xfrm>
            <a:off x="6330156" y="1955260"/>
            <a:ext cx="521587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Resnet network can take the input image having height, width as </a:t>
            </a:r>
            <a:r>
              <a:rPr lang="en-US" b="1" dirty="0"/>
              <a:t>multiples of 32 </a:t>
            </a:r>
            <a:r>
              <a:rPr lang="en-US" dirty="0"/>
              <a:t>and 3 as channel width. </a:t>
            </a:r>
            <a:endParaRPr lang="en-US" b="1" dirty="0"/>
          </a:p>
          <a:p>
            <a:endParaRPr lang="en-US" b="1" dirty="0"/>
          </a:p>
          <a:p>
            <a:pPr marL="285750" indent="-285750">
              <a:buFont typeface="Arial" panose="020B0604020202020204" pitchFamily="34" charset="0"/>
              <a:buChar char="•"/>
            </a:pPr>
            <a:r>
              <a:rPr lang="en-US" i="1" dirty="0"/>
              <a:t>“</a:t>
            </a:r>
            <a:r>
              <a:rPr lang="en-US" b="1" i="1" dirty="0" err="1"/>
              <a:t>Joblib</a:t>
            </a:r>
            <a:r>
              <a:rPr lang="en-US" i="1" dirty="0"/>
              <a:t>”</a:t>
            </a:r>
            <a:r>
              <a:rPr lang="en-US" dirty="0"/>
              <a:t> provides a simple helper class to write parallel for loops using multiprocessing. Using this </a:t>
            </a:r>
            <a:r>
              <a:rPr lang="en-US" dirty="0" err="1"/>
              <a:t>libarary</a:t>
            </a:r>
            <a:r>
              <a:rPr lang="en-US" dirty="0"/>
              <a:t> the images of </a:t>
            </a:r>
            <a:r>
              <a:rPr lang="en-US" b="1" dirty="0"/>
              <a:t>23.9GB </a:t>
            </a:r>
            <a:r>
              <a:rPr lang="en-US" dirty="0"/>
              <a:t>are reshaped in </a:t>
            </a:r>
            <a:r>
              <a:rPr lang="en-US" b="1" dirty="0"/>
              <a:t>approx. 20min. </a:t>
            </a:r>
            <a:r>
              <a:rPr lang="en-US" dirty="0"/>
              <a:t>Which otherwise takes around ~2 Hours. </a:t>
            </a:r>
            <a:endParaRPr lang="en-US" b="1" dirty="0"/>
          </a:p>
          <a:p>
            <a:endParaRPr lang="en-US" b="1" dirty="0"/>
          </a:p>
          <a:p>
            <a:r>
              <a:rPr lang="en-US" b="1" dirty="0"/>
              <a:t>Original Image shape</a:t>
            </a:r>
            <a:r>
              <a:rPr lang="en-US" dirty="0"/>
              <a:t>: 4000*6000*3</a:t>
            </a:r>
          </a:p>
          <a:p>
            <a:r>
              <a:rPr lang="en-US" b="1" dirty="0"/>
              <a:t>Resized Image size </a:t>
            </a:r>
            <a:r>
              <a:rPr lang="en-US" dirty="0"/>
              <a:t>: 512*512*3</a:t>
            </a:r>
          </a:p>
        </p:txBody>
      </p:sp>
      <p:sp>
        <p:nvSpPr>
          <p:cNvPr id="7" name="TextBox 6">
            <a:extLst>
              <a:ext uri="{FF2B5EF4-FFF2-40B4-BE49-F238E27FC236}">
                <a16:creationId xmlns:a16="http://schemas.microsoft.com/office/drawing/2014/main" id="{4BD57D39-99B6-4402-8311-F4B5C66B624A}"/>
              </a:ext>
            </a:extLst>
          </p:cNvPr>
          <p:cNvSpPr txBox="1"/>
          <p:nvPr/>
        </p:nvSpPr>
        <p:spPr>
          <a:xfrm>
            <a:off x="353006" y="2416925"/>
            <a:ext cx="1970842" cy="369332"/>
          </a:xfrm>
          <a:prstGeom prst="rect">
            <a:avLst/>
          </a:prstGeom>
          <a:noFill/>
        </p:spPr>
        <p:txBody>
          <a:bodyPr wrap="square" rtlCol="0">
            <a:spAutoFit/>
          </a:bodyPr>
          <a:lstStyle/>
          <a:p>
            <a:r>
              <a:rPr lang="en-US" dirty="0"/>
              <a:t>Code:</a:t>
            </a:r>
          </a:p>
        </p:txBody>
      </p:sp>
    </p:spTree>
    <p:extLst>
      <p:ext uri="{BB962C8B-B14F-4D97-AF65-F5344CB8AC3E}">
        <p14:creationId xmlns:p14="http://schemas.microsoft.com/office/powerpoint/2010/main" val="417228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C522-63B0-44B8-B119-82BCEBF1BF48}"/>
              </a:ext>
            </a:extLst>
          </p:cNvPr>
          <p:cNvSpPr>
            <a:spLocks noGrp="1"/>
          </p:cNvSpPr>
          <p:nvPr>
            <p:ph type="title"/>
          </p:nvPr>
        </p:nvSpPr>
        <p:spPr>
          <a:xfrm>
            <a:off x="802625" y="248953"/>
            <a:ext cx="4399093" cy="1325563"/>
          </a:xfrm>
        </p:spPr>
        <p:txBody>
          <a:bodyPr vert="horz" lIns="91440" tIns="45720" rIns="91440" bIns="45720" rtlCol="0" anchor="ctr">
            <a:normAutofit/>
          </a:bodyPr>
          <a:lstStyle/>
          <a:p>
            <a:r>
              <a:rPr lang="en-US" dirty="0"/>
              <a:t>System:</a:t>
            </a:r>
          </a:p>
        </p:txBody>
      </p:sp>
      <p:sp>
        <p:nvSpPr>
          <p:cNvPr id="6" name="TextBox 5">
            <a:extLst>
              <a:ext uri="{FF2B5EF4-FFF2-40B4-BE49-F238E27FC236}">
                <a16:creationId xmlns:a16="http://schemas.microsoft.com/office/drawing/2014/main" id="{6059D9BB-548F-404D-9C0F-B4EA98B51F0D}"/>
              </a:ext>
            </a:extLst>
          </p:cNvPr>
          <p:cNvSpPr txBox="1"/>
          <p:nvPr/>
        </p:nvSpPr>
        <p:spPr>
          <a:xfrm>
            <a:off x="530228" y="3036071"/>
            <a:ext cx="4399094" cy="3181684"/>
          </a:xfrm>
          <a:prstGeom prst="rect">
            <a:avLst/>
          </a:prstGeom>
        </p:spPr>
        <p:txBody>
          <a:bodyPr vert="horz" lIns="91440" tIns="45720" rIns="91440" bIns="45720" rtlCol="0" anchor="t">
            <a:normAutofit/>
          </a:bodyPr>
          <a:lstStyle/>
          <a:p>
            <a:pPr>
              <a:lnSpc>
                <a:spcPct val="90000"/>
              </a:lnSpc>
              <a:spcAft>
                <a:spcPts val="600"/>
              </a:spcAft>
            </a:pPr>
            <a:r>
              <a:rPr lang="en-US" b="1" dirty="0"/>
              <a:t>GPU:</a:t>
            </a:r>
          </a:p>
          <a:p>
            <a:pPr indent="-228600">
              <a:lnSpc>
                <a:spcPct val="90000"/>
              </a:lnSpc>
              <a:spcAft>
                <a:spcPts val="600"/>
              </a:spcAft>
              <a:buFont typeface="Arial" panose="020B0604020202020204" pitchFamily="34" charset="0"/>
              <a:buChar char="•"/>
            </a:pPr>
            <a:r>
              <a:rPr lang="en-US" b="1" dirty="0"/>
              <a:t>GPU Model: </a:t>
            </a:r>
            <a:r>
              <a:rPr lang="en-US" dirty="0"/>
              <a:t>Tesla V100-SXM2</a:t>
            </a:r>
          </a:p>
          <a:p>
            <a:pPr indent="-228600">
              <a:lnSpc>
                <a:spcPct val="90000"/>
              </a:lnSpc>
              <a:spcAft>
                <a:spcPts val="600"/>
              </a:spcAft>
              <a:buFont typeface="Arial" panose="020B0604020202020204" pitchFamily="34" charset="0"/>
              <a:buChar char="•"/>
            </a:pPr>
            <a:r>
              <a:rPr lang="en-US" dirty="0"/>
              <a:t>Tesla V100 is the flagship product of Tesla data center computing platform for deep learning, HPC, and graphics. </a:t>
            </a:r>
          </a:p>
          <a:p>
            <a:pPr indent="-228600">
              <a:lnSpc>
                <a:spcPct val="90000"/>
              </a:lnSpc>
              <a:spcAft>
                <a:spcPts val="600"/>
              </a:spcAft>
              <a:buFont typeface="Arial" panose="020B0604020202020204" pitchFamily="34" charset="0"/>
              <a:buChar char="•"/>
            </a:pPr>
            <a:r>
              <a:rPr lang="en-US" b="1" dirty="0"/>
              <a:t>Memory per GPU:</a:t>
            </a:r>
            <a:r>
              <a:rPr lang="en-US" dirty="0"/>
              <a:t> 32510Mib</a:t>
            </a:r>
          </a:p>
          <a:p>
            <a:pPr indent="-228600">
              <a:lnSpc>
                <a:spcPct val="90000"/>
              </a:lnSpc>
              <a:spcAft>
                <a:spcPts val="600"/>
              </a:spcAft>
              <a:buFont typeface="Arial" panose="020B0604020202020204" pitchFamily="34" charset="0"/>
              <a:buChar char="•"/>
            </a:pPr>
            <a:r>
              <a:rPr lang="en-US" b="1" dirty="0"/>
              <a:t>Number of GPU’s used</a:t>
            </a:r>
            <a:r>
              <a:rPr lang="en-US" dirty="0"/>
              <a:t>: 1,2,3,4</a:t>
            </a:r>
          </a:p>
        </p:txBody>
      </p:sp>
      <p:sp>
        <p:nvSpPr>
          <p:cNvPr id="71" name="Freeform: Shape 70">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Research Computing at Northeastern University">
            <a:extLst>
              <a:ext uri="{FF2B5EF4-FFF2-40B4-BE49-F238E27FC236}">
                <a16:creationId xmlns:a16="http://schemas.microsoft.com/office/drawing/2014/main" id="{E53EAE6E-46D4-43C0-89A7-C9CF351ABD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1186" y="599325"/>
            <a:ext cx="3654902" cy="274117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7851416A-EFE7-45AE-986A-516B9AA207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87612" y="3940097"/>
            <a:ext cx="4622052" cy="2137699"/>
          </a:xfrm>
          <a:prstGeom prst="rect">
            <a:avLst/>
          </a:prstGeom>
        </p:spPr>
      </p:pic>
      <p:sp>
        <p:nvSpPr>
          <p:cNvPr id="7" name="TextBox 6">
            <a:extLst>
              <a:ext uri="{FF2B5EF4-FFF2-40B4-BE49-F238E27FC236}">
                <a16:creationId xmlns:a16="http://schemas.microsoft.com/office/drawing/2014/main" id="{C7F7E3BF-C0E9-426F-AF21-8B667F1D4603}"/>
              </a:ext>
            </a:extLst>
          </p:cNvPr>
          <p:cNvSpPr txBox="1"/>
          <p:nvPr/>
        </p:nvSpPr>
        <p:spPr>
          <a:xfrm>
            <a:off x="613536" y="1463732"/>
            <a:ext cx="4232479" cy="1000274"/>
          </a:xfrm>
          <a:prstGeom prst="rect">
            <a:avLst/>
          </a:prstGeom>
          <a:noFill/>
        </p:spPr>
        <p:txBody>
          <a:bodyPr wrap="square" rtlCol="0">
            <a:spAutoFit/>
          </a:bodyPr>
          <a:lstStyle/>
          <a:p>
            <a:pPr>
              <a:spcAft>
                <a:spcPts val="600"/>
              </a:spcAft>
            </a:pPr>
            <a:r>
              <a:rPr lang="en-US" b="1" dirty="0"/>
              <a:t>Cluster Name</a:t>
            </a:r>
            <a:r>
              <a:rPr lang="en-US" dirty="0"/>
              <a:t>: Discovery High Performance Computing Cluster</a:t>
            </a:r>
          </a:p>
          <a:p>
            <a:pPr>
              <a:spcAft>
                <a:spcPts val="600"/>
              </a:spcAft>
            </a:pPr>
            <a:r>
              <a:rPr lang="en-US" b="1" dirty="0"/>
              <a:t>Reservation Name</a:t>
            </a:r>
            <a:r>
              <a:rPr lang="en-US" dirty="0"/>
              <a:t>: CSYE7105-gpu</a:t>
            </a:r>
          </a:p>
        </p:txBody>
      </p:sp>
    </p:spTree>
    <p:extLst>
      <p:ext uri="{BB962C8B-B14F-4D97-AF65-F5344CB8AC3E}">
        <p14:creationId xmlns:p14="http://schemas.microsoft.com/office/powerpoint/2010/main" val="37090911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987E-7CE5-4CC2-BAD0-B8131E3E0A6F}"/>
              </a:ext>
            </a:extLst>
          </p:cNvPr>
          <p:cNvSpPr>
            <a:spLocks noGrp="1"/>
          </p:cNvSpPr>
          <p:nvPr>
            <p:ph type="title"/>
          </p:nvPr>
        </p:nvSpPr>
        <p:spPr/>
        <p:txBody>
          <a:bodyPr/>
          <a:lstStyle/>
          <a:p>
            <a:r>
              <a:rPr lang="en-US" dirty="0"/>
              <a:t>Commands to Access Cluster</a:t>
            </a:r>
          </a:p>
        </p:txBody>
      </p:sp>
      <p:sp>
        <p:nvSpPr>
          <p:cNvPr id="3" name="Content Placeholder 2">
            <a:extLst>
              <a:ext uri="{FF2B5EF4-FFF2-40B4-BE49-F238E27FC236}">
                <a16:creationId xmlns:a16="http://schemas.microsoft.com/office/drawing/2014/main" id="{1A1D426E-1914-4604-A65B-19F589B284D7}"/>
              </a:ext>
            </a:extLst>
          </p:cNvPr>
          <p:cNvSpPr>
            <a:spLocks noGrp="1"/>
          </p:cNvSpPr>
          <p:nvPr>
            <p:ph idx="1"/>
          </p:nvPr>
        </p:nvSpPr>
        <p:spPr/>
        <p:txBody>
          <a:bodyPr>
            <a:normAutofit lnSpcReduction="10000"/>
          </a:bodyPr>
          <a:lstStyle/>
          <a:p>
            <a:r>
              <a:rPr lang="en-US" dirty="0"/>
              <a:t>Access the reservation</a:t>
            </a:r>
          </a:p>
          <a:p>
            <a:pPr marL="0" indent="0">
              <a:buNone/>
            </a:pPr>
            <a:r>
              <a:rPr lang="en-US" dirty="0" err="1">
                <a:solidFill>
                  <a:schemeClr val="accent1"/>
                </a:solidFill>
              </a:rPr>
              <a:t>srun</a:t>
            </a:r>
            <a:r>
              <a:rPr lang="en-US" dirty="0">
                <a:solidFill>
                  <a:schemeClr val="accent1"/>
                </a:solidFill>
              </a:rPr>
              <a:t> -p reservation --reservation=csye7105-gpu --</a:t>
            </a:r>
            <a:r>
              <a:rPr lang="en-US" dirty="0" err="1">
                <a:solidFill>
                  <a:schemeClr val="accent1"/>
                </a:solidFill>
              </a:rPr>
              <a:t>gres</a:t>
            </a:r>
            <a:r>
              <a:rPr lang="en-US" dirty="0">
                <a:solidFill>
                  <a:schemeClr val="accent1"/>
                </a:solidFill>
              </a:rPr>
              <a:t>=gpu:1  --mem=100G  --</a:t>
            </a:r>
            <a:r>
              <a:rPr lang="en-US" dirty="0" err="1">
                <a:solidFill>
                  <a:schemeClr val="accent1"/>
                </a:solidFill>
              </a:rPr>
              <a:t>pty</a:t>
            </a:r>
            <a:r>
              <a:rPr lang="en-US" dirty="0">
                <a:solidFill>
                  <a:schemeClr val="accent1"/>
                </a:solidFill>
              </a:rPr>
              <a:t> /bin/bash</a:t>
            </a:r>
          </a:p>
          <a:p>
            <a:r>
              <a:rPr lang="en-US" dirty="0"/>
              <a:t>Activate the anaconda environment</a:t>
            </a:r>
          </a:p>
          <a:p>
            <a:pPr marL="0" indent="0">
              <a:buNone/>
            </a:pPr>
            <a:r>
              <a:rPr lang="en-US" dirty="0" err="1">
                <a:solidFill>
                  <a:schemeClr val="accent1"/>
                </a:solidFill>
              </a:rPr>
              <a:t>conda</a:t>
            </a:r>
            <a:r>
              <a:rPr lang="en-US" dirty="0">
                <a:solidFill>
                  <a:schemeClr val="accent1"/>
                </a:solidFill>
              </a:rPr>
              <a:t> activate </a:t>
            </a:r>
            <a:r>
              <a:rPr lang="en-US" dirty="0" err="1">
                <a:solidFill>
                  <a:schemeClr val="accent1"/>
                </a:solidFill>
              </a:rPr>
              <a:t>pytorch</a:t>
            </a:r>
            <a:endParaRPr lang="en-US" dirty="0">
              <a:solidFill>
                <a:schemeClr val="accent1"/>
              </a:solidFill>
            </a:endParaRPr>
          </a:p>
          <a:p>
            <a:r>
              <a:rPr lang="en-US" dirty="0"/>
              <a:t>GPU Details</a:t>
            </a:r>
          </a:p>
          <a:p>
            <a:pPr marL="0" indent="0">
              <a:buNone/>
            </a:pPr>
            <a:r>
              <a:rPr lang="en-US" dirty="0" err="1">
                <a:solidFill>
                  <a:schemeClr val="accent1"/>
                </a:solidFill>
              </a:rPr>
              <a:t>nvidia-smi</a:t>
            </a:r>
            <a:endParaRPr lang="en-US" dirty="0">
              <a:solidFill>
                <a:schemeClr val="accent1"/>
              </a:solidFill>
            </a:endParaRPr>
          </a:p>
          <a:p>
            <a:r>
              <a:rPr lang="en-US" dirty="0"/>
              <a:t>Run the model</a:t>
            </a:r>
          </a:p>
          <a:p>
            <a:pPr marL="0" indent="0">
              <a:buNone/>
            </a:pPr>
            <a:r>
              <a:rPr lang="en-US" dirty="0">
                <a:solidFill>
                  <a:schemeClr val="accent1"/>
                </a:solidFill>
              </a:rPr>
              <a:t>python model.py</a:t>
            </a:r>
          </a:p>
        </p:txBody>
      </p:sp>
    </p:spTree>
    <p:extLst>
      <p:ext uri="{BB962C8B-B14F-4D97-AF65-F5344CB8AC3E}">
        <p14:creationId xmlns:p14="http://schemas.microsoft.com/office/powerpoint/2010/main" val="602702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7500D-BFD5-45DA-ABDC-9BCDA48EAD79}"/>
              </a:ext>
            </a:extLst>
          </p:cNvPr>
          <p:cNvSpPr>
            <a:spLocks noGrp="1"/>
          </p:cNvSpPr>
          <p:nvPr>
            <p:ph type="title"/>
          </p:nvPr>
        </p:nvSpPr>
        <p:spPr>
          <a:xfrm>
            <a:off x="359172" y="1144769"/>
            <a:ext cx="3724217" cy="2896432"/>
          </a:xfrm>
        </p:spPr>
        <p:txBody>
          <a:bodyPr vert="horz" lIns="91440" tIns="45720" rIns="91440" bIns="45720" rtlCol="0" anchor="b">
            <a:normAutofit/>
          </a:bodyPr>
          <a:lstStyle/>
          <a:p>
            <a:r>
              <a:rPr lang="en-US" sz="4000" dirty="0"/>
              <a:t>Checking the number of GPU’s</a:t>
            </a:r>
          </a:p>
        </p:txBody>
      </p:sp>
      <p:sp>
        <p:nvSpPr>
          <p:cNvPr id="29" name="Rectangle 20">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44E659D-F647-413E-9D5A-50F948118885}"/>
              </a:ext>
            </a:extLst>
          </p:cNvPr>
          <p:cNvPicPr>
            <a:picLocks noChangeAspect="1"/>
          </p:cNvPicPr>
          <p:nvPr/>
        </p:nvPicPr>
        <p:blipFill rotWithShape="1">
          <a:blip r:embed="rId2"/>
          <a:srcRect l="20433" t="18502" r="43752" b="31429"/>
          <a:stretch/>
        </p:blipFill>
        <p:spPr>
          <a:xfrm>
            <a:off x="3981991" y="495035"/>
            <a:ext cx="4431304" cy="3484640"/>
          </a:xfrm>
          <a:prstGeom prst="rect">
            <a:avLst/>
          </a:prstGeom>
        </p:spPr>
      </p:pic>
      <p:pic>
        <p:nvPicPr>
          <p:cNvPr id="9" name="Picture 8" descr="A picture containing text, screenshot, screen, black&#10;&#10;Description automatically generated">
            <a:extLst>
              <a:ext uri="{FF2B5EF4-FFF2-40B4-BE49-F238E27FC236}">
                <a16:creationId xmlns:a16="http://schemas.microsoft.com/office/drawing/2014/main" id="{E7BFD349-AA98-4B95-9CCB-03CDBA011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896" y="1447040"/>
            <a:ext cx="3675888" cy="790315"/>
          </a:xfrm>
          <a:prstGeom prst="rect">
            <a:avLst/>
          </a:prstGeom>
        </p:spPr>
      </p:pic>
      <p:sp>
        <p:nvSpPr>
          <p:cNvPr id="30" name="Rectangle 2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Text&#10;&#10;Description automatically generated">
            <a:extLst>
              <a:ext uri="{FF2B5EF4-FFF2-40B4-BE49-F238E27FC236}">
                <a16:creationId xmlns:a16="http://schemas.microsoft.com/office/drawing/2014/main" id="{880A665E-2696-458A-92A0-5E66F78CCE2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26151" y="4606042"/>
            <a:ext cx="3675888" cy="560572"/>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45CE93BC-9A7E-4DB4-89C3-C2E59DFA1F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333" y="4596854"/>
            <a:ext cx="3675888" cy="578952"/>
          </a:xfrm>
          <a:prstGeom prst="rect">
            <a:avLst/>
          </a:prstGeom>
        </p:spPr>
      </p:pic>
      <p:pic>
        <p:nvPicPr>
          <p:cNvPr id="10" name="Picture 9">
            <a:extLst>
              <a:ext uri="{FF2B5EF4-FFF2-40B4-BE49-F238E27FC236}">
                <a16:creationId xmlns:a16="http://schemas.microsoft.com/office/drawing/2014/main" id="{BF8E75F4-0E8F-4D22-A05A-1A2852E6A0A1}"/>
              </a:ext>
            </a:extLst>
          </p:cNvPr>
          <p:cNvPicPr/>
          <p:nvPr/>
        </p:nvPicPr>
        <p:blipFill rotWithShape="1">
          <a:blip r:embed="rId6"/>
          <a:srcRect t="37068" r="55943" b="48733"/>
          <a:stretch/>
        </p:blipFill>
        <p:spPr bwMode="auto">
          <a:xfrm>
            <a:off x="5028181" y="5426715"/>
            <a:ext cx="6017895" cy="10909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6091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1" name="Freeform: Shape 10">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E862DF0-097D-4BBD-A1A1-35B522C5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59414" y="339746"/>
            <a:ext cx="7203799" cy="6030364"/>
          </a:xfrm>
          <a:custGeom>
            <a:avLst/>
            <a:gdLst>
              <a:gd name="connsiteX0" fmla="*/ 4090459 w 7203799"/>
              <a:gd name="connsiteY0" fmla="*/ 146611 h 6030364"/>
              <a:gd name="connsiteX1" fmla="*/ 2634463 w 7203799"/>
              <a:gd name="connsiteY1" fmla="*/ 392518 h 6030364"/>
              <a:gd name="connsiteX2" fmla="*/ 1340972 w 7203799"/>
              <a:gd name="connsiteY2" fmla="*/ 1068045 h 6030364"/>
              <a:gd name="connsiteX3" fmla="*/ 446301 w 7203799"/>
              <a:gd name="connsiteY3" fmla="*/ 2042135 h 6030364"/>
              <a:gd name="connsiteX4" fmla="*/ 121886 w 7203799"/>
              <a:gd name="connsiteY4" fmla="*/ 3175764 h 6030364"/>
              <a:gd name="connsiteX5" fmla="*/ 658808 w 7203799"/>
              <a:gd name="connsiteY5" fmla="*/ 4228382 h 6030364"/>
              <a:gd name="connsiteX6" fmla="*/ 929352 w 7203799"/>
              <a:gd name="connsiteY6" fmla="*/ 4562487 h 6030364"/>
              <a:gd name="connsiteX7" fmla="*/ 3467971 w 7203799"/>
              <a:gd name="connsiteY7" fmla="*/ 5868460 h 6030364"/>
              <a:gd name="connsiteX8" fmla="*/ 5395115 w 7203799"/>
              <a:gd name="connsiteY8" fmla="*/ 5065016 h 6030364"/>
              <a:gd name="connsiteX9" fmla="*/ 5629645 w 7203799"/>
              <a:gd name="connsiteY9" fmla="*/ 4905476 h 6030364"/>
              <a:gd name="connsiteX10" fmla="*/ 6696345 w 7203799"/>
              <a:gd name="connsiteY10" fmla="*/ 4071455 h 6030364"/>
              <a:gd name="connsiteX11" fmla="*/ 7056622 w 7203799"/>
              <a:gd name="connsiteY11" fmla="*/ 3175764 h 6030364"/>
              <a:gd name="connsiteX12" fmla="*/ 6247816 w 7203799"/>
              <a:gd name="connsiteY12" fmla="*/ 991737 h 6030364"/>
              <a:gd name="connsiteX13" fmla="*/ 5337969 w 7203799"/>
              <a:gd name="connsiteY13" fmla="*/ 375142 h 6030364"/>
              <a:gd name="connsiteX14" fmla="*/ 4090459 w 7203799"/>
              <a:gd name="connsiteY14" fmla="*/ 146611 h 6030364"/>
              <a:gd name="connsiteX15" fmla="*/ 4122552 w 7203799"/>
              <a:gd name="connsiteY15" fmla="*/ 0 h 6030364"/>
              <a:gd name="connsiteX16" fmla="*/ 5418463 w 7203799"/>
              <a:gd name="connsiteY16" fmla="*/ 240852 h 6030364"/>
              <a:gd name="connsiteX17" fmla="*/ 6363612 w 7203799"/>
              <a:gd name="connsiteY17" fmla="*/ 890695 h 6030364"/>
              <a:gd name="connsiteX18" fmla="*/ 7203799 w 7203799"/>
              <a:gd name="connsiteY18" fmla="*/ 3192481 h 6030364"/>
              <a:gd name="connsiteX19" fmla="*/ 6829541 w 7203799"/>
              <a:gd name="connsiteY19" fmla="*/ 4136467 h 6030364"/>
              <a:gd name="connsiteX20" fmla="*/ 5721456 w 7203799"/>
              <a:gd name="connsiteY20" fmla="*/ 5015457 h 6030364"/>
              <a:gd name="connsiteX21" fmla="*/ 5477826 w 7203799"/>
              <a:gd name="connsiteY21" fmla="*/ 5183599 h 6030364"/>
              <a:gd name="connsiteX22" fmla="*/ 3475911 w 7203799"/>
              <a:gd name="connsiteY22" fmla="*/ 6030364 h 6030364"/>
              <a:gd name="connsiteX23" fmla="*/ 838794 w 7203799"/>
              <a:gd name="connsiteY23" fmla="*/ 4653974 h 6030364"/>
              <a:gd name="connsiteX24" fmla="*/ 557754 w 7203799"/>
              <a:gd name="connsiteY24" fmla="*/ 4301854 h 6030364"/>
              <a:gd name="connsiteX25" fmla="*/ 0 w 7203799"/>
              <a:gd name="connsiteY25" fmla="*/ 3192481 h 6030364"/>
              <a:gd name="connsiteX26" fmla="*/ 337002 w 7203799"/>
              <a:gd name="connsiteY26" fmla="*/ 1997729 h 6030364"/>
              <a:gd name="connsiteX27" fmla="*/ 1266386 w 7203799"/>
              <a:gd name="connsiteY27" fmla="*/ 971116 h 6030364"/>
              <a:gd name="connsiteX28" fmla="*/ 2610064 w 7203799"/>
              <a:gd name="connsiteY28" fmla="*/ 259166 h 6030364"/>
              <a:gd name="connsiteX29" fmla="*/ 4122552 w 7203799"/>
              <a:gd name="connsiteY29" fmla="*/ 0 h 603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03799" h="6030364">
                <a:moveTo>
                  <a:pt x="4090459" y="146611"/>
                </a:moveTo>
                <a:cubicBezTo>
                  <a:pt x="3606963" y="146611"/>
                  <a:pt x="3116919" y="229322"/>
                  <a:pt x="2634463" y="392518"/>
                </a:cubicBezTo>
                <a:cubicBezTo>
                  <a:pt x="2164657" y="551144"/>
                  <a:pt x="1717473" y="784767"/>
                  <a:pt x="1340972" y="1068045"/>
                </a:cubicBezTo>
                <a:cubicBezTo>
                  <a:pt x="957924" y="1356158"/>
                  <a:pt x="656874" y="1683987"/>
                  <a:pt x="446301" y="2042135"/>
                </a:cubicBezTo>
                <a:cubicBezTo>
                  <a:pt x="231114" y="2408251"/>
                  <a:pt x="121886" y="2789658"/>
                  <a:pt x="121886" y="3175764"/>
                </a:cubicBezTo>
                <a:cubicBezTo>
                  <a:pt x="121886" y="3564616"/>
                  <a:pt x="296147" y="3791707"/>
                  <a:pt x="658808" y="4228382"/>
                </a:cubicBezTo>
                <a:cubicBezTo>
                  <a:pt x="746310" y="4333697"/>
                  <a:pt x="836791" y="4442668"/>
                  <a:pt x="929352" y="4562487"/>
                </a:cubicBezTo>
                <a:cubicBezTo>
                  <a:pt x="1636666" y="5477909"/>
                  <a:pt x="2395913" y="5868460"/>
                  <a:pt x="3467971" y="5868460"/>
                </a:cubicBezTo>
                <a:cubicBezTo>
                  <a:pt x="4171563" y="5868460"/>
                  <a:pt x="4687799" y="5550298"/>
                  <a:pt x="5395115" y="5065016"/>
                </a:cubicBezTo>
                <a:cubicBezTo>
                  <a:pt x="5474133" y="5010792"/>
                  <a:pt x="5553154" y="4957219"/>
                  <a:pt x="5629645" y="4905476"/>
                </a:cubicBezTo>
                <a:cubicBezTo>
                  <a:pt x="6044240" y="4624684"/>
                  <a:pt x="6435769" y="4359438"/>
                  <a:pt x="6696345" y="4071455"/>
                </a:cubicBezTo>
                <a:cubicBezTo>
                  <a:pt x="6945459" y="3796151"/>
                  <a:pt x="7056622" y="3519931"/>
                  <a:pt x="7056622" y="3175764"/>
                </a:cubicBezTo>
                <a:cubicBezTo>
                  <a:pt x="7056622" y="2313128"/>
                  <a:pt x="6769413" y="1537514"/>
                  <a:pt x="6247816" y="991737"/>
                </a:cubicBezTo>
                <a:cubicBezTo>
                  <a:pt x="5992603" y="724794"/>
                  <a:pt x="5686492" y="517301"/>
                  <a:pt x="5337969" y="375142"/>
                </a:cubicBezTo>
                <a:cubicBezTo>
                  <a:pt x="4966082" y="223571"/>
                  <a:pt x="4546427" y="146611"/>
                  <a:pt x="4090459" y="146611"/>
                </a:cubicBezTo>
                <a:close/>
                <a:moveTo>
                  <a:pt x="4122552" y="0"/>
                </a:moveTo>
                <a:cubicBezTo>
                  <a:pt x="4596209" y="0"/>
                  <a:pt x="5032147" y="81110"/>
                  <a:pt x="5418463" y="240852"/>
                </a:cubicBezTo>
                <a:cubicBezTo>
                  <a:pt x="5780509" y="390677"/>
                  <a:pt x="6098496" y="609358"/>
                  <a:pt x="6363612" y="890695"/>
                </a:cubicBezTo>
                <a:cubicBezTo>
                  <a:pt x="6905445" y="1465899"/>
                  <a:pt x="7203799" y="2283333"/>
                  <a:pt x="7203799" y="3192481"/>
                </a:cubicBezTo>
                <a:cubicBezTo>
                  <a:pt x="7203799" y="3555204"/>
                  <a:pt x="7088321" y="3846319"/>
                  <a:pt x="6829541" y="4136467"/>
                </a:cubicBezTo>
                <a:cubicBezTo>
                  <a:pt x="6558859" y="4439977"/>
                  <a:pt x="6152137" y="4719524"/>
                  <a:pt x="5721456" y="5015457"/>
                </a:cubicBezTo>
                <a:cubicBezTo>
                  <a:pt x="5641997" y="5069990"/>
                  <a:pt x="5559911" y="5126451"/>
                  <a:pt x="5477826" y="5183599"/>
                </a:cubicBezTo>
                <a:cubicBezTo>
                  <a:pt x="4743067" y="5695047"/>
                  <a:pt x="4206801" y="6030364"/>
                  <a:pt x="3475911" y="6030364"/>
                </a:cubicBezTo>
                <a:cubicBezTo>
                  <a:pt x="2362258" y="6030364"/>
                  <a:pt x="1573553" y="5618755"/>
                  <a:pt x="838794" y="4653974"/>
                </a:cubicBezTo>
                <a:cubicBezTo>
                  <a:pt x="742641" y="4527696"/>
                  <a:pt x="648651" y="4412849"/>
                  <a:pt x="557754" y="4301854"/>
                </a:cubicBezTo>
                <a:cubicBezTo>
                  <a:pt x="181022" y="3841635"/>
                  <a:pt x="0" y="3602300"/>
                  <a:pt x="0" y="3192481"/>
                </a:cubicBezTo>
                <a:cubicBezTo>
                  <a:pt x="0" y="2785556"/>
                  <a:pt x="113467" y="2383584"/>
                  <a:pt x="337002" y="1997729"/>
                </a:cubicBezTo>
                <a:cubicBezTo>
                  <a:pt x="555744" y="1620270"/>
                  <a:pt x="868475" y="1274763"/>
                  <a:pt x="1266386" y="971116"/>
                </a:cubicBezTo>
                <a:cubicBezTo>
                  <a:pt x="1657494" y="672565"/>
                  <a:pt x="2122028" y="426344"/>
                  <a:pt x="2610064" y="259166"/>
                </a:cubicBezTo>
                <a:cubicBezTo>
                  <a:pt x="3111237" y="87171"/>
                  <a:pt x="3620296" y="0"/>
                  <a:pt x="4122552"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83A20A0-2E7D-455E-9F78-86A9299C1D9D}"/>
              </a:ext>
            </a:extLst>
          </p:cNvPr>
          <p:cNvSpPr>
            <a:spLocks noGrp="1"/>
          </p:cNvSpPr>
          <p:nvPr>
            <p:ph type="title"/>
          </p:nvPr>
        </p:nvSpPr>
        <p:spPr/>
        <p:txBody>
          <a:bodyPr/>
          <a:lstStyle/>
          <a:p>
            <a:pPr algn="ctr"/>
            <a:r>
              <a:rPr lang="en-US" b="1" dirty="0"/>
              <a:t>Workflow</a:t>
            </a:r>
          </a:p>
        </p:txBody>
      </p:sp>
      <p:graphicFrame>
        <p:nvGraphicFramePr>
          <p:cNvPr id="4" name="Content Placeholder 3">
            <a:extLst>
              <a:ext uri="{FF2B5EF4-FFF2-40B4-BE49-F238E27FC236}">
                <a16:creationId xmlns:a16="http://schemas.microsoft.com/office/drawing/2014/main" id="{15A3C199-DCAF-4504-856F-4C97F2A5CFC7}"/>
              </a:ext>
            </a:extLst>
          </p:cNvPr>
          <p:cNvGraphicFramePr>
            <a:graphicFrameLocks noGrp="1"/>
          </p:cNvGraphicFramePr>
          <p:nvPr>
            <p:ph idx="1"/>
            <p:extLst>
              <p:ext uri="{D42A27DB-BD31-4B8C-83A1-F6EECF244321}">
                <p14:modId xmlns:p14="http://schemas.microsoft.com/office/powerpoint/2010/main" val="10534867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8290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D3121-B182-4329-B134-5959A82723D5}"/>
              </a:ext>
            </a:extLst>
          </p:cNvPr>
          <p:cNvSpPr>
            <a:spLocks noGrp="1"/>
          </p:cNvSpPr>
          <p:nvPr>
            <p:ph type="title"/>
          </p:nvPr>
        </p:nvSpPr>
        <p:spPr>
          <a:xfrm>
            <a:off x="804673" y="2627791"/>
            <a:ext cx="4573475" cy="2769402"/>
          </a:xfrm>
        </p:spPr>
        <p:txBody>
          <a:bodyPr vert="horz" lIns="91440" tIns="45720" rIns="91440" bIns="45720" rtlCol="0" anchor="t">
            <a:normAutofit fontScale="90000"/>
          </a:bodyPr>
          <a:lstStyle/>
          <a:p>
            <a:r>
              <a:rPr lang="en-US" sz="4800" b="1" kern="1200" dirty="0">
                <a:solidFill>
                  <a:schemeClr val="accent1"/>
                </a:solidFill>
                <a:latin typeface="+mj-lt"/>
                <a:ea typeface="+mj-ea"/>
                <a:cs typeface="+mj-cs"/>
              </a:rPr>
              <a:t>Experiments</a:t>
            </a:r>
            <a:br>
              <a:rPr lang="en-US" sz="4800" b="1" kern="1200" dirty="0">
                <a:solidFill>
                  <a:schemeClr val="accent1"/>
                </a:solidFill>
                <a:latin typeface="+mj-lt"/>
                <a:ea typeface="+mj-ea"/>
                <a:cs typeface="+mj-cs"/>
              </a:rPr>
            </a:br>
            <a:r>
              <a:rPr lang="en-US" sz="2200" dirty="0">
                <a:solidFill>
                  <a:schemeClr val="accent2">
                    <a:lumMod val="75000"/>
                  </a:schemeClr>
                </a:solidFill>
              </a:rPr>
              <a:t>Experiment 1: Multiple GPU’s (1,2,3,4) &amp; Data parallelism</a:t>
            </a:r>
            <a:br>
              <a:rPr lang="en-US" sz="2200" dirty="0">
                <a:solidFill>
                  <a:schemeClr val="accent2">
                    <a:lumMod val="75000"/>
                  </a:schemeClr>
                </a:solidFill>
              </a:rPr>
            </a:br>
            <a:r>
              <a:rPr lang="en-US" sz="2200" dirty="0">
                <a:solidFill>
                  <a:schemeClr val="accent2">
                    <a:lumMod val="75000"/>
                  </a:schemeClr>
                </a:solidFill>
              </a:rPr>
              <a:t>Experiment 2: Multiple EPOCHS (10,20)</a:t>
            </a:r>
            <a:br>
              <a:rPr lang="en-US" sz="2200" dirty="0">
                <a:solidFill>
                  <a:schemeClr val="accent2">
                    <a:lumMod val="75000"/>
                  </a:schemeClr>
                </a:solidFill>
              </a:rPr>
            </a:br>
            <a:r>
              <a:rPr lang="en-US" sz="2200" dirty="0">
                <a:solidFill>
                  <a:schemeClr val="accent2">
                    <a:lumMod val="75000"/>
                  </a:schemeClr>
                </a:solidFill>
              </a:rPr>
              <a:t>Experiment 3: Multiple Batch SIZE (128,256,512)</a:t>
            </a:r>
            <a:br>
              <a:rPr lang="en-US" sz="2200" dirty="0">
                <a:solidFill>
                  <a:schemeClr val="accent2">
                    <a:lumMod val="75000"/>
                  </a:schemeClr>
                </a:solidFill>
              </a:rPr>
            </a:br>
            <a:r>
              <a:rPr lang="en-US" sz="2200" dirty="0">
                <a:solidFill>
                  <a:schemeClr val="accent2">
                    <a:lumMod val="75000"/>
                  </a:schemeClr>
                </a:solidFill>
              </a:rPr>
              <a:t>Experiment 4: GPU vs CPU</a:t>
            </a:r>
            <a:br>
              <a:rPr lang="en-US" dirty="0"/>
            </a:br>
            <a:br>
              <a:rPr lang="en-US" sz="4800" kern="1200" dirty="0">
                <a:solidFill>
                  <a:schemeClr val="bg1"/>
                </a:solidFill>
                <a:latin typeface="+mj-lt"/>
                <a:ea typeface="+mj-ea"/>
                <a:cs typeface="+mj-cs"/>
              </a:rPr>
            </a:br>
            <a:br>
              <a:rPr lang="en-US" sz="4800" kern="1200" dirty="0">
                <a:solidFill>
                  <a:schemeClr val="bg1"/>
                </a:solidFill>
                <a:latin typeface="+mj-lt"/>
                <a:ea typeface="+mj-ea"/>
                <a:cs typeface="+mj-cs"/>
              </a:rPr>
            </a:br>
            <a:endParaRPr lang="en-US" sz="4800" kern="1200" dirty="0">
              <a:solidFill>
                <a:schemeClr val="bg1"/>
              </a:solidFill>
              <a:latin typeface="+mj-lt"/>
              <a:ea typeface="+mj-ea"/>
              <a:cs typeface="+mj-cs"/>
            </a:endParaRP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agnifying glass">
            <a:extLst>
              <a:ext uri="{FF2B5EF4-FFF2-40B4-BE49-F238E27FC236}">
                <a16:creationId xmlns:a16="http://schemas.microsoft.com/office/drawing/2014/main" id="{946C9E4B-833D-4DE0-88D4-EDE368F4E3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3769341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8EB9FC-F37F-49DF-8DDC-C0DD34B80DEF}"/>
              </a:ext>
            </a:extLst>
          </p:cNvPr>
          <p:cNvSpPr>
            <a:spLocks noGrp="1"/>
          </p:cNvSpPr>
          <p:nvPr>
            <p:ph type="title"/>
          </p:nvPr>
        </p:nvSpPr>
        <p:spPr>
          <a:xfrm>
            <a:off x="2103120" y="638833"/>
            <a:ext cx="7985759" cy="868823"/>
          </a:xfrm>
        </p:spPr>
        <p:txBody>
          <a:bodyPr vert="horz" lIns="91440" tIns="45720" rIns="91440" bIns="45720" rtlCol="0" anchor="ctr">
            <a:normAutofit fontScale="90000"/>
          </a:bodyPr>
          <a:lstStyle/>
          <a:p>
            <a:pPr algn="ctr"/>
            <a:r>
              <a:rPr lang="en-US" sz="2800" b="1" dirty="0"/>
              <a:t>With GPU’s #1 and Data Parallelism: No</a:t>
            </a:r>
            <a:br>
              <a:rPr lang="en-US" sz="2800" b="1" dirty="0"/>
            </a:br>
            <a:r>
              <a:rPr lang="en-US" sz="2800" b="1" dirty="0"/>
              <a:t>EPOCH 10, BATCH SIZE 256</a:t>
            </a:r>
            <a:br>
              <a:rPr lang="en-US" sz="2800" b="1" dirty="0"/>
            </a:br>
            <a:br>
              <a:rPr lang="en-US" sz="2800" dirty="0"/>
            </a:br>
            <a:endParaRPr lang="en-US" sz="2800" dirty="0"/>
          </a:p>
        </p:txBody>
      </p:sp>
      <p:sp>
        <p:nvSpPr>
          <p:cNvPr id="31" name="Rectangle: Rounded Corners 3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FFDB2FC1-8F7D-40DD-AC5A-155668F3162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20040" y="2854161"/>
            <a:ext cx="3703320" cy="2667158"/>
          </a:xfrm>
          <a:prstGeom prst="rect">
            <a:avLst/>
          </a:prstGeom>
          <a:noFill/>
        </p:spPr>
      </p:pic>
      <p:pic>
        <p:nvPicPr>
          <p:cNvPr id="5" name="Picture 4">
            <a:extLst>
              <a:ext uri="{FF2B5EF4-FFF2-40B4-BE49-F238E27FC236}">
                <a16:creationId xmlns:a16="http://schemas.microsoft.com/office/drawing/2014/main" id="{A72D5136-23AE-4A1B-8221-B859399BA0F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165592" y="2894369"/>
            <a:ext cx="3703320" cy="2586741"/>
          </a:xfrm>
          <a:prstGeom prst="rect">
            <a:avLst/>
          </a:prstGeom>
          <a:noFill/>
        </p:spPr>
      </p:pic>
      <p:pic>
        <p:nvPicPr>
          <p:cNvPr id="1026" name="Picture 2">
            <a:extLst>
              <a:ext uri="{FF2B5EF4-FFF2-40B4-BE49-F238E27FC236}">
                <a16:creationId xmlns:a16="http://schemas.microsoft.com/office/drawing/2014/main" id="{11C8B27B-AA9E-4155-ADBC-A5026E485F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811" y="2863764"/>
            <a:ext cx="37623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695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DEEFE7-E260-4494-A9AC-D23C4A5C6E9C}"/>
              </a:ext>
            </a:extLst>
          </p:cNvPr>
          <p:cNvSpPr>
            <a:spLocks noGrp="1"/>
          </p:cNvSpPr>
          <p:nvPr>
            <p:ph type="title"/>
          </p:nvPr>
        </p:nvSpPr>
        <p:spPr>
          <a:xfrm>
            <a:off x="2103120" y="342584"/>
            <a:ext cx="7985759" cy="868823"/>
          </a:xfrm>
        </p:spPr>
        <p:txBody>
          <a:bodyPr vert="horz" lIns="91440" tIns="45720" rIns="91440" bIns="45720" rtlCol="0" anchor="ctr">
            <a:normAutofit fontScale="90000"/>
          </a:bodyPr>
          <a:lstStyle/>
          <a:p>
            <a:pPr algn="ctr"/>
            <a:r>
              <a:rPr lang="en-US" sz="2800" b="1" dirty="0"/>
              <a:t>With GPU’s #2 and Data Parallelism: Yes</a:t>
            </a:r>
            <a:br>
              <a:rPr lang="en-US" sz="2800" b="1" dirty="0"/>
            </a:br>
            <a:r>
              <a:rPr lang="en-US" sz="2800" b="1" dirty="0"/>
              <a:t>EPOCH 10, BATCH SIZE 256</a:t>
            </a:r>
            <a:br>
              <a:rPr lang="en-US" sz="2800" dirty="0"/>
            </a:br>
            <a:endParaRPr lang="en-US" sz="2800" dirty="0"/>
          </a:p>
        </p:txBody>
      </p:sp>
      <p:sp>
        <p:nvSpPr>
          <p:cNvPr id="20" name="Rectangle: Rounded Corners 1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a:extLst>
              <a:ext uri="{FF2B5EF4-FFF2-40B4-BE49-F238E27FC236}">
                <a16:creationId xmlns:a16="http://schemas.microsoft.com/office/drawing/2014/main" id="{8207C153-D384-4A05-8FC2-E84EE7B36C9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854161"/>
            <a:ext cx="3703320" cy="2667158"/>
          </a:xfrm>
          <a:prstGeom prst="rect">
            <a:avLst/>
          </a:prstGeom>
        </p:spPr>
      </p:pic>
      <p:pic>
        <p:nvPicPr>
          <p:cNvPr id="5" name="Picture 4">
            <a:extLst>
              <a:ext uri="{FF2B5EF4-FFF2-40B4-BE49-F238E27FC236}">
                <a16:creationId xmlns:a16="http://schemas.microsoft.com/office/drawing/2014/main" id="{3D0C9DAF-00DC-47FC-8E51-FB32CEA0DD4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244340" y="2874573"/>
            <a:ext cx="3703320" cy="2626334"/>
          </a:xfrm>
          <a:prstGeom prst="rect">
            <a:avLst/>
          </a:prstGeom>
        </p:spPr>
      </p:pic>
      <p:pic>
        <p:nvPicPr>
          <p:cNvPr id="1028" name="Picture 4">
            <a:extLst>
              <a:ext uri="{FF2B5EF4-FFF2-40B4-BE49-F238E27FC236}">
                <a16:creationId xmlns:a16="http://schemas.microsoft.com/office/drawing/2014/main" id="{7CEB073E-B2A1-4B3F-9E0E-645395133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691" y="2873369"/>
            <a:ext cx="37623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61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826B2-F96C-4AE2-9878-0C4A9738CCB0}"/>
              </a:ext>
            </a:extLst>
          </p:cNvPr>
          <p:cNvSpPr>
            <a:spLocks noGrp="1"/>
          </p:cNvSpPr>
          <p:nvPr>
            <p:ph type="title"/>
          </p:nvPr>
        </p:nvSpPr>
        <p:spPr>
          <a:xfrm>
            <a:off x="1245072" y="1289765"/>
            <a:ext cx="3651101" cy="4270963"/>
          </a:xfrm>
        </p:spPr>
        <p:txBody>
          <a:bodyPr anchor="ctr">
            <a:normAutofit/>
          </a:bodyPr>
          <a:lstStyle/>
          <a:p>
            <a:pPr algn="ctr"/>
            <a:r>
              <a:rPr lang="en-US" sz="4300" b="1">
                <a:solidFill>
                  <a:srgbClr val="FFFFFF"/>
                </a:solidFill>
              </a:rPr>
              <a:t>INTRODUCTION</a:t>
            </a:r>
          </a:p>
        </p:txBody>
      </p:sp>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CB58F97A-7445-42AE-89D2-C4E1EBD27720}"/>
              </a:ext>
            </a:extLst>
          </p:cNvPr>
          <p:cNvSpPr>
            <a:spLocks noGrp="1"/>
          </p:cNvSpPr>
          <p:nvPr>
            <p:ph idx="1"/>
          </p:nvPr>
        </p:nvSpPr>
        <p:spPr>
          <a:xfrm>
            <a:off x="6297233" y="518400"/>
            <a:ext cx="4771607" cy="5837949"/>
          </a:xfrm>
        </p:spPr>
        <p:txBody>
          <a:bodyPr anchor="ctr">
            <a:normAutofit/>
          </a:bodyPr>
          <a:lstStyle/>
          <a:p>
            <a:r>
              <a:rPr lang="en-US" sz="2000" b="1" dirty="0">
                <a:solidFill>
                  <a:schemeClr val="tx1">
                    <a:alpha val="80000"/>
                  </a:schemeClr>
                </a:solidFill>
              </a:rPr>
              <a:t>Name</a:t>
            </a:r>
            <a:r>
              <a:rPr lang="en-US" sz="2000" dirty="0">
                <a:solidFill>
                  <a:schemeClr val="tx1">
                    <a:alpha val="80000"/>
                  </a:schemeClr>
                </a:solidFill>
              </a:rPr>
              <a:t>: Abhishek Dabas</a:t>
            </a:r>
          </a:p>
          <a:p>
            <a:r>
              <a:rPr lang="en-US" sz="2000" dirty="0">
                <a:solidFill>
                  <a:schemeClr val="tx1">
                    <a:alpha val="80000"/>
                  </a:schemeClr>
                </a:solidFill>
              </a:rPr>
              <a:t>Fall 19 Student</a:t>
            </a:r>
          </a:p>
          <a:p>
            <a:r>
              <a:rPr lang="en-US" sz="2000" b="1" dirty="0">
                <a:solidFill>
                  <a:schemeClr val="tx1">
                    <a:alpha val="80000"/>
                  </a:schemeClr>
                </a:solidFill>
              </a:rPr>
              <a:t>Course</a:t>
            </a:r>
            <a:r>
              <a:rPr lang="en-US" sz="2000" dirty="0">
                <a:solidFill>
                  <a:schemeClr val="tx1">
                    <a:alpha val="80000"/>
                  </a:schemeClr>
                </a:solidFill>
              </a:rPr>
              <a:t> – Information Systems</a:t>
            </a:r>
          </a:p>
          <a:p>
            <a:r>
              <a:rPr lang="en-US" sz="2000" dirty="0">
                <a:solidFill>
                  <a:schemeClr val="tx1">
                    <a:alpha val="80000"/>
                  </a:schemeClr>
                </a:solidFill>
              </a:rPr>
              <a:t>VP of Research and Development at </a:t>
            </a:r>
            <a:r>
              <a:rPr lang="en-US" sz="2000" b="1" dirty="0">
                <a:solidFill>
                  <a:schemeClr val="tx1">
                    <a:alpha val="80000"/>
                  </a:schemeClr>
                </a:solidFill>
              </a:rPr>
              <a:t>AI Skunkworks</a:t>
            </a:r>
          </a:p>
          <a:p>
            <a:r>
              <a:rPr lang="en-US" sz="2000" b="1" dirty="0">
                <a:solidFill>
                  <a:schemeClr val="tx1">
                    <a:alpha val="80000"/>
                  </a:schemeClr>
                </a:solidFill>
              </a:rPr>
              <a:t>Interest</a:t>
            </a:r>
            <a:r>
              <a:rPr lang="en-US" sz="2000" dirty="0">
                <a:solidFill>
                  <a:schemeClr val="tx1">
                    <a:alpha val="80000"/>
                  </a:schemeClr>
                </a:solidFill>
              </a:rPr>
              <a:t>: Machine Learning and AI</a:t>
            </a:r>
          </a:p>
          <a:p>
            <a:endParaRPr lang="en-US" sz="2000" dirty="0">
              <a:solidFill>
                <a:schemeClr val="tx1">
                  <a:alpha val="80000"/>
                </a:schemeClr>
              </a:solidFill>
            </a:endParaRPr>
          </a:p>
        </p:txBody>
      </p:sp>
      <p:sp>
        <p:nvSpPr>
          <p:cNvPr id="3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4"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915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E22E67-8A2C-40B8-9CCF-31FAFB5F6142}"/>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sz="2800" b="1" dirty="0"/>
              <a:t>With GPU’s #3 and Data Parallelism: Yes</a:t>
            </a:r>
            <a:br>
              <a:rPr lang="en-US" sz="2800" b="1" dirty="0"/>
            </a:br>
            <a:r>
              <a:rPr lang="en-US" sz="2800" b="1" dirty="0"/>
              <a:t>EPOCH 10, BATCH SIZE 256</a:t>
            </a:r>
            <a:br>
              <a:rPr lang="en-US" sz="2800" dirty="0"/>
            </a:br>
            <a:endParaRPr lang="en-US" sz="2800" dirty="0"/>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a:extLst>
              <a:ext uri="{FF2B5EF4-FFF2-40B4-BE49-F238E27FC236}">
                <a16:creationId xmlns:a16="http://schemas.microsoft.com/office/drawing/2014/main" id="{144DDA83-37CF-4F72-B580-836F5E4ADB2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854161"/>
            <a:ext cx="3703320" cy="2667158"/>
          </a:xfrm>
          <a:prstGeom prst="rect">
            <a:avLst/>
          </a:prstGeom>
          <a:noFill/>
        </p:spPr>
      </p:pic>
      <p:pic>
        <p:nvPicPr>
          <p:cNvPr id="5" name="Picture 4">
            <a:extLst>
              <a:ext uri="{FF2B5EF4-FFF2-40B4-BE49-F238E27FC236}">
                <a16:creationId xmlns:a16="http://schemas.microsoft.com/office/drawing/2014/main" id="{0545A3C8-4776-4E52-9806-ED97284B550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244340" y="2874573"/>
            <a:ext cx="3703320" cy="2626334"/>
          </a:xfrm>
          <a:prstGeom prst="rect">
            <a:avLst/>
          </a:prstGeom>
          <a:noFill/>
        </p:spPr>
      </p:pic>
      <p:pic>
        <p:nvPicPr>
          <p:cNvPr id="2050" name="Picture 2">
            <a:extLst>
              <a:ext uri="{FF2B5EF4-FFF2-40B4-BE49-F238E27FC236}">
                <a16:creationId xmlns:a16="http://schemas.microsoft.com/office/drawing/2014/main" id="{232D1937-59B5-4C45-ADBF-38C859F7A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642" y="2852957"/>
            <a:ext cx="37623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812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DAC1EB-3C55-4658-AA5D-CFF1B10F0AA8}"/>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b="1" dirty="0"/>
              <a:t>With GPU’s #4 and Data Parallelism: Yes</a:t>
            </a:r>
            <a:br>
              <a:rPr lang="en-US" sz="2800" dirty="0"/>
            </a:br>
            <a:r>
              <a:rPr lang="en-US" sz="2800" dirty="0"/>
              <a:t>EPOCH 10, BATCH SIZE 256</a:t>
            </a:r>
          </a:p>
        </p:txBody>
      </p:sp>
      <p:sp>
        <p:nvSpPr>
          <p:cNvPr id="75" name="Rectangle: Rounded Corners 7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a:extLst>
              <a:ext uri="{FF2B5EF4-FFF2-40B4-BE49-F238E27FC236}">
                <a16:creationId xmlns:a16="http://schemas.microsoft.com/office/drawing/2014/main" id="{5924098A-F3CE-4081-91EF-A678174525F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854161"/>
            <a:ext cx="3703320" cy="2667158"/>
          </a:xfrm>
          <a:prstGeom prst="rect">
            <a:avLst/>
          </a:prstGeom>
          <a:noFill/>
        </p:spPr>
      </p:pic>
      <p:pic>
        <p:nvPicPr>
          <p:cNvPr id="5" name="Picture 4">
            <a:extLst>
              <a:ext uri="{FF2B5EF4-FFF2-40B4-BE49-F238E27FC236}">
                <a16:creationId xmlns:a16="http://schemas.microsoft.com/office/drawing/2014/main" id="{DC1C5DFA-99B5-45D7-BAEB-F2DF767DFF28}"/>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244340" y="2874573"/>
            <a:ext cx="3703320" cy="2626334"/>
          </a:xfrm>
          <a:prstGeom prst="rect">
            <a:avLst/>
          </a:prstGeom>
          <a:noFill/>
        </p:spPr>
      </p:pic>
      <p:pic>
        <p:nvPicPr>
          <p:cNvPr id="6146" name="Picture 2">
            <a:extLst>
              <a:ext uri="{FF2B5EF4-FFF2-40B4-BE49-F238E27FC236}">
                <a16:creationId xmlns:a16="http://schemas.microsoft.com/office/drawing/2014/main" id="{B8AA990D-FFF8-4F99-8F6A-15E109E3477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65592" y="2884546"/>
            <a:ext cx="3703320" cy="260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305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559626-4B77-4CB8-BC36-FD03C4FE17D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b="1" dirty="0"/>
              <a:t>With GPU #3 and Model Parallelism: Yes</a:t>
            </a:r>
            <a:br>
              <a:rPr lang="en-US" sz="2800" b="1" dirty="0"/>
            </a:br>
            <a:r>
              <a:rPr lang="en-US" sz="2800" b="1" dirty="0"/>
              <a:t>EPOCH = 5, Batch Size = 512</a:t>
            </a:r>
            <a:endParaRPr lang="en-US" sz="2800" dirty="0"/>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5">
            <a:extLst>
              <a:ext uri="{FF2B5EF4-FFF2-40B4-BE49-F238E27FC236}">
                <a16:creationId xmlns:a16="http://schemas.microsoft.com/office/drawing/2014/main" id="{C54A3A45-F10D-4025-B282-1F7D75D6CEC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20040" y="2874573"/>
            <a:ext cx="3703320" cy="2626334"/>
          </a:xfrm>
          <a:prstGeom prst="rect">
            <a:avLst/>
          </a:prstGeom>
          <a:noFill/>
        </p:spPr>
      </p:pic>
      <p:pic>
        <p:nvPicPr>
          <p:cNvPr id="5" name="Picture 4">
            <a:extLst>
              <a:ext uri="{FF2B5EF4-FFF2-40B4-BE49-F238E27FC236}">
                <a16:creationId xmlns:a16="http://schemas.microsoft.com/office/drawing/2014/main" id="{D934DEDA-2B8E-4476-BF92-5F3F963ADD9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244340" y="2874573"/>
            <a:ext cx="3703320" cy="2626334"/>
          </a:xfrm>
          <a:prstGeom prst="rect">
            <a:avLst/>
          </a:prstGeom>
          <a:noFill/>
        </p:spPr>
      </p:pic>
      <p:pic>
        <p:nvPicPr>
          <p:cNvPr id="4" name="Content Placeholder 3">
            <a:extLst>
              <a:ext uri="{FF2B5EF4-FFF2-40B4-BE49-F238E27FC236}">
                <a16:creationId xmlns:a16="http://schemas.microsoft.com/office/drawing/2014/main" id="{EF86C845-AA8D-4C23-B714-EF00894593A6}"/>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bwMode="auto">
          <a:xfrm>
            <a:off x="8165592" y="2884546"/>
            <a:ext cx="3703320" cy="2606387"/>
          </a:xfrm>
          <a:prstGeom prst="rect">
            <a:avLst/>
          </a:prstGeom>
          <a:noFill/>
        </p:spPr>
      </p:pic>
    </p:spTree>
    <p:extLst>
      <p:ext uri="{BB962C8B-B14F-4D97-AF65-F5344CB8AC3E}">
        <p14:creationId xmlns:p14="http://schemas.microsoft.com/office/powerpoint/2010/main" val="4136966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E5E783-32F1-4CFC-BBC3-FA528E050D59}"/>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b="1" dirty="0"/>
              <a:t>With GPU #3 and Model Parallelism: Yes</a:t>
            </a:r>
            <a:br>
              <a:rPr lang="en-US" sz="2800" dirty="0"/>
            </a:br>
            <a:r>
              <a:rPr lang="en-US" sz="2800" b="1" dirty="0"/>
              <a:t>EPOCH 5, Batch size 128</a:t>
            </a:r>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a:extLst>
              <a:ext uri="{FF2B5EF4-FFF2-40B4-BE49-F238E27FC236}">
                <a16:creationId xmlns:a16="http://schemas.microsoft.com/office/drawing/2014/main" id="{C853AF64-52F7-4C0F-9422-CC1DE03A4FD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854161"/>
            <a:ext cx="3703320" cy="2667158"/>
          </a:xfrm>
          <a:prstGeom prst="rect">
            <a:avLst/>
          </a:prstGeom>
          <a:noFill/>
        </p:spPr>
      </p:pic>
      <p:pic>
        <p:nvPicPr>
          <p:cNvPr id="5" name="Picture 4">
            <a:extLst>
              <a:ext uri="{FF2B5EF4-FFF2-40B4-BE49-F238E27FC236}">
                <a16:creationId xmlns:a16="http://schemas.microsoft.com/office/drawing/2014/main" id="{36112F40-AD4E-4EE8-8A1A-D74699897FD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165592" y="2894369"/>
            <a:ext cx="3703320" cy="2586741"/>
          </a:xfrm>
          <a:prstGeom prst="rect">
            <a:avLst/>
          </a:prstGeom>
          <a:noFill/>
        </p:spPr>
      </p:pic>
      <p:pic>
        <p:nvPicPr>
          <p:cNvPr id="3074" name="Picture 2">
            <a:extLst>
              <a:ext uri="{FF2B5EF4-FFF2-40B4-BE49-F238E27FC236}">
                <a16:creationId xmlns:a16="http://schemas.microsoft.com/office/drawing/2014/main" id="{ABCB5920-CF61-41AD-A8D3-517B72418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288" y="2854161"/>
            <a:ext cx="37623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535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8596C3-3541-45E7-9706-99B3A13B84F1}"/>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sz="2800" b="1" dirty="0"/>
              <a:t>With GPU #4 and Model Parallelism: Yes</a:t>
            </a:r>
            <a:br>
              <a:rPr lang="en-US" sz="2800" b="1" dirty="0"/>
            </a:br>
            <a:r>
              <a:rPr lang="en-US" sz="2800" b="1" dirty="0"/>
              <a:t>EPOCH = 20, Batch Size = 256</a:t>
            </a:r>
            <a:br>
              <a:rPr lang="en-US" sz="1600" b="1" dirty="0"/>
            </a:br>
            <a:endParaRPr lang="en-US" sz="1600" dirty="0"/>
          </a:p>
        </p:txBody>
      </p:sp>
      <p:sp>
        <p:nvSpPr>
          <p:cNvPr id="75" name="Rectangle: Rounded Corners 7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C7C723B1-C1CC-40C2-B648-FB3FA6078B0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20040" y="2854161"/>
            <a:ext cx="3703320" cy="2667158"/>
          </a:xfrm>
          <a:prstGeom prst="rect">
            <a:avLst/>
          </a:prstGeom>
          <a:noFill/>
        </p:spPr>
      </p:pic>
      <p:pic>
        <p:nvPicPr>
          <p:cNvPr id="5" name="Picture 4">
            <a:extLst>
              <a:ext uri="{FF2B5EF4-FFF2-40B4-BE49-F238E27FC236}">
                <a16:creationId xmlns:a16="http://schemas.microsoft.com/office/drawing/2014/main" id="{287ADABA-C7E2-4FF3-8DEB-CCB9E74A9C5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244340" y="2874573"/>
            <a:ext cx="3703320" cy="2626334"/>
          </a:xfrm>
          <a:prstGeom prst="rect">
            <a:avLst/>
          </a:prstGeom>
          <a:noFill/>
        </p:spPr>
      </p:pic>
      <p:pic>
        <p:nvPicPr>
          <p:cNvPr id="2050" name="Picture 2">
            <a:extLst>
              <a:ext uri="{FF2B5EF4-FFF2-40B4-BE49-F238E27FC236}">
                <a16:creationId xmlns:a16="http://schemas.microsoft.com/office/drawing/2014/main" id="{AB901E0B-E60D-4783-A429-884A93B007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65592" y="2884546"/>
            <a:ext cx="3703320" cy="260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169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8709F-6BF1-4ADA-992B-E8A98963F0C5}"/>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b="1" kern="1200" dirty="0">
                <a:solidFill>
                  <a:schemeClr val="bg1"/>
                </a:solidFill>
                <a:latin typeface="+mj-lt"/>
                <a:ea typeface="+mj-ea"/>
                <a:cs typeface="+mj-cs"/>
              </a:rPr>
              <a:t>	</a:t>
            </a:r>
            <a:r>
              <a:rPr lang="en-US" sz="4800" b="1" kern="1200" dirty="0">
                <a:solidFill>
                  <a:schemeClr val="accent1"/>
                </a:solidFill>
                <a:latin typeface="+mj-lt"/>
                <a:ea typeface="+mj-ea"/>
                <a:cs typeface="+mj-cs"/>
              </a:rPr>
              <a:t>Analysis</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tatistics">
            <a:extLst>
              <a:ext uri="{FF2B5EF4-FFF2-40B4-BE49-F238E27FC236}">
                <a16:creationId xmlns:a16="http://schemas.microsoft.com/office/drawing/2014/main" id="{10499C5F-F42A-4A93-9D31-E95F661914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533163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2B22C0-62F3-421B-A0BF-C389D6B5AA83}"/>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b="1"/>
              <a:t>GPU Count vs Performance</a:t>
            </a:r>
            <a:br>
              <a:rPr lang="en-US" sz="2800" b="1"/>
            </a:br>
            <a:r>
              <a:rPr lang="en-US" sz="2800" b="1"/>
              <a:t>Epoch 10, Batch size - 256</a:t>
            </a:r>
            <a:endParaRPr lang="en-US" sz="2800"/>
          </a:p>
        </p:txBody>
      </p:sp>
      <p:sp>
        <p:nvSpPr>
          <p:cNvPr id="80" name="Rectangle: Rounded Corners 7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172" name="Picture 4">
            <a:extLst>
              <a:ext uri="{FF2B5EF4-FFF2-40B4-BE49-F238E27FC236}">
                <a16:creationId xmlns:a16="http://schemas.microsoft.com/office/drawing/2014/main" id="{A5E9C5F8-B105-4E75-9ADA-D8A87335DB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2873203"/>
            <a:ext cx="3703320" cy="2629074"/>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a:extLst>
              <a:ext uri="{FF2B5EF4-FFF2-40B4-BE49-F238E27FC236}">
                <a16:creationId xmlns:a16="http://schemas.microsoft.com/office/drawing/2014/main" id="{F579EFB3-5F88-4FC1-A6F3-B142426561D4}"/>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4244340" y="2883162"/>
            <a:ext cx="3703320" cy="2609156"/>
          </a:xfrm>
          <a:prstGeom prst="rect">
            <a:avLst/>
          </a:prstGeom>
          <a:noFill/>
        </p:spPr>
      </p:pic>
      <p:pic>
        <p:nvPicPr>
          <p:cNvPr id="7170" name="Picture 2">
            <a:extLst>
              <a:ext uri="{FF2B5EF4-FFF2-40B4-BE49-F238E27FC236}">
                <a16:creationId xmlns:a16="http://schemas.microsoft.com/office/drawing/2014/main" id="{9EE68D84-E695-4D03-94E9-C04C53FA04B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65592" y="2915294"/>
            <a:ext cx="3703320" cy="254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29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D22EF7-8E23-4984-9F70-2F59C0A36AD6}"/>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sz="4000" b="1" dirty="0"/>
              <a:t>EPOCHS vs Performance</a:t>
            </a:r>
            <a:br>
              <a:rPr lang="en-US" sz="4000" b="1" dirty="0"/>
            </a:br>
            <a:r>
              <a:rPr lang="en-US" sz="4000" b="1" dirty="0"/>
              <a:t>GPU’S – 4, Batch size - 256</a:t>
            </a:r>
            <a:endParaRPr lang="en-US" sz="4000" dirty="0"/>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a:extLst>
              <a:ext uri="{FF2B5EF4-FFF2-40B4-BE49-F238E27FC236}">
                <a16:creationId xmlns:a16="http://schemas.microsoft.com/office/drawing/2014/main" id="{04E7764B-D970-440D-AEAD-9E1F93B00D9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864446"/>
            <a:ext cx="3703320" cy="2646588"/>
          </a:xfrm>
          <a:prstGeom prst="rect">
            <a:avLst/>
          </a:prstGeom>
          <a:noFill/>
        </p:spPr>
      </p:pic>
      <p:pic>
        <p:nvPicPr>
          <p:cNvPr id="5" name="Picture 4">
            <a:extLst>
              <a:ext uri="{FF2B5EF4-FFF2-40B4-BE49-F238E27FC236}">
                <a16:creationId xmlns:a16="http://schemas.microsoft.com/office/drawing/2014/main" id="{0EE4033E-0901-4896-8D25-230E81ABC50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244340" y="2874573"/>
            <a:ext cx="3703320" cy="2626334"/>
          </a:xfrm>
          <a:prstGeom prst="rect">
            <a:avLst/>
          </a:prstGeom>
          <a:noFill/>
        </p:spPr>
      </p:pic>
      <p:pic>
        <p:nvPicPr>
          <p:cNvPr id="6" name="Picture 5">
            <a:extLst>
              <a:ext uri="{FF2B5EF4-FFF2-40B4-BE49-F238E27FC236}">
                <a16:creationId xmlns:a16="http://schemas.microsoft.com/office/drawing/2014/main" id="{D5040825-B7B1-4AA3-9839-53FF30D89A1C}"/>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165592" y="2894369"/>
            <a:ext cx="3703320" cy="2586741"/>
          </a:xfrm>
          <a:prstGeom prst="rect">
            <a:avLst/>
          </a:prstGeom>
          <a:noFill/>
        </p:spPr>
      </p:pic>
    </p:spTree>
    <p:extLst>
      <p:ext uri="{BB962C8B-B14F-4D97-AF65-F5344CB8AC3E}">
        <p14:creationId xmlns:p14="http://schemas.microsoft.com/office/powerpoint/2010/main" val="416649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6CC72F-CCFE-4645-8936-9F0C235F4C5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dirty="0"/>
              <a:t>Batch size vs Performance</a:t>
            </a:r>
            <a:br>
              <a:rPr lang="en-US" sz="2800" dirty="0"/>
            </a:br>
            <a:r>
              <a:rPr lang="en-US" sz="2800" dirty="0"/>
              <a:t>EPOCH 5, Batch size 128,256,512</a:t>
            </a:r>
          </a:p>
        </p:txBody>
      </p:sp>
      <p:sp>
        <p:nvSpPr>
          <p:cNvPr id="86" name="Rectangle: Rounded Corners 8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2" name="Picture 11">
            <a:extLst>
              <a:ext uri="{FF2B5EF4-FFF2-40B4-BE49-F238E27FC236}">
                <a16:creationId xmlns:a16="http://schemas.microsoft.com/office/drawing/2014/main" id="{BE342721-8402-42AA-9001-148EE8BD4A9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20040" y="2874573"/>
            <a:ext cx="3703320" cy="2626334"/>
          </a:xfrm>
          <a:prstGeom prst="rect">
            <a:avLst/>
          </a:prstGeom>
          <a:noFill/>
        </p:spPr>
      </p:pic>
      <p:pic>
        <p:nvPicPr>
          <p:cNvPr id="10" name="Content Placeholder 9">
            <a:extLst>
              <a:ext uri="{FF2B5EF4-FFF2-40B4-BE49-F238E27FC236}">
                <a16:creationId xmlns:a16="http://schemas.microsoft.com/office/drawing/2014/main" id="{A7176C87-698C-493E-B938-754C82C4FE8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4244340" y="2884546"/>
            <a:ext cx="3703320" cy="2606387"/>
          </a:xfrm>
          <a:prstGeom prst="rect">
            <a:avLst/>
          </a:prstGeom>
          <a:noFill/>
        </p:spPr>
      </p:pic>
      <p:pic>
        <p:nvPicPr>
          <p:cNvPr id="11" name="Picture 10">
            <a:extLst>
              <a:ext uri="{FF2B5EF4-FFF2-40B4-BE49-F238E27FC236}">
                <a16:creationId xmlns:a16="http://schemas.microsoft.com/office/drawing/2014/main" id="{C53F160C-850D-49E0-8C28-0C7729CE1CF6}"/>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165592" y="2894369"/>
            <a:ext cx="3703320" cy="2586741"/>
          </a:xfrm>
          <a:prstGeom prst="rect">
            <a:avLst/>
          </a:prstGeom>
          <a:noFill/>
        </p:spPr>
      </p:pic>
    </p:spTree>
    <p:extLst>
      <p:ext uri="{BB962C8B-B14F-4D97-AF65-F5344CB8AC3E}">
        <p14:creationId xmlns:p14="http://schemas.microsoft.com/office/powerpoint/2010/main" val="2096918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867AA0-91B9-4B55-97D0-A0EAFBC5AFC0}"/>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sz="4000" b="1" dirty="0"/>
              <a:t>CPU vs GPU Performance:</a:t>
            </a:r>
            <a:br>
              <a:rPr lang="en-US" sz="4000" b="1" dirty="0"/>
            </a:br>
            <a:r>
              <a:rPr lang="en-US" sz="4000" b="1" dirty="0"/>
              <a:t>EPOCH – 2, Batch Size - 256</a:t>
            </a:r>
            <a:endParaRPr lang="en-US" sz="4000" dirty="0"/>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B954BBFA-09D4-48CD-9A53-D6E219A500D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20040" y="2840197"/>
            <a:ext cx="3703320" cy="2695086"/>
          </a:xfrm>
          <a:prstGeom prst="rect">
            <a:avLst/>
          </a:prstGeom>
          <a:noFill/>
        </p:spPr>
      </p:pic>
      <p:pic>
        <p:nvPicPr>
          <p:cNvPr id="6" name="Picture 5">
            <a:extLst>
              <a:ext uri="{FF2B5EF4-FFF2-40B4-BE49-F238E27FC236}">
                <a16:creationId xmlns:a16="http://schemas.microsoft.com/office/drawing/2014/main" id="{A2C7E935-EA3D-41C0-9CC3-FC542DF5527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244340" y="2874573"/>
            <a:ext cx="3703320" cy="2626334"/>
          </a:xfrm>
          <a:prstGeom prst="rect">
            <a:avLst/>
          </a:prstGeom>
          <a:noFill/>
        </p:spPr>
      </p:pic>
      <p:pic>
        <p:nvPicPr>
          <p:cNvPr id="4" name="Picture 3">
            <a:extLst>
              <a:ext uri="{FF2B5EF4-FFF2-40B4-BE49-F238E27FC236}">
                <a16:creationId xmlns:a16="http://schemas.microsoft.com/office/drawing/2014/main" id="{29901B48-BD55-4D10-B66F-399D05C4FEA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165592" y="2884546"/>
            <a:ext cx="3703320" cy="2606387"/>
          </a:xfrm>
          <a:prstGeom prst="rect">
            <a:avLst/>
          </a:prstGeom>
          <a:noFill/>
        </p:spPr>
      </p:pic>
    </p:spTree>
    <p:extLst>
      <p:ext uri="{BB962C8B-B14F-4D97-AF65-F5344CB8AC3E}">
        <p14:creationId xmlns:p14="http://schemas.microsoft.com/office/powerpoint/2010/main" val="29476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B621-4D4B-4CEB-B34C-F4C4B514818C}"/>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n-US" sz="4800" b="1" dirty="0"/>
              <a:t>Background</a:t>
            </a:r>
          </a:p>
        </p:txBody>
      </p:sp>
      <p:sp>
        <p:nvSpPr>
          <p:cNvPr id="9" name="Freeform: Shape 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BD7D1F0-4F50-4AEC-BF29-3FA9B0773AC0}"/>
              </a:ext>
            </a:extLst>
          </p:cNvPr>
          <p:cNvPicPr>
            <a:picLocks noChangeAspect="1"/>
          </p:cNvPicPr>
          <p:nvPr/>
        </p:nvPicPr>
        <p:blipFill rotWithShape="1">
          <a:blip r:embed="rId2"/>
          <a:srcRect l="12248" r="14443"/>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35321433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7DF9D2-24A9-4BD7-A04C-AD5D3D4C3A28}"/>
              </a:ext>
            </a:extLst>
          </p:cNvPr>
          <p:cNvPicPr>
            <a:picLocks noChangeAspect="1"/>
          </p:cNvPicPr>
          <p:nvPr/>
        </p:nvPicPr>
        <p:blipFill rotWithShape="1">
          <a:blip r:embed="rId2"/>
          <a:srcRect t="8537"/>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467F7E-E3E7-4119-86CD-838202853872}"/>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t>Results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03684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174236F-2A45-4E92-939F-A0161762E932}"/>
              </a:ext>
            </a:extLst>
          </p:cNvPr>
          <p:cNvSpPr>
            <a:spLocks noGrp="1"/>
          </p:cNvSpPr>
          <p:nvPr>
            <p:ph idx="1"/>
          </p:nvPr>
        </p:nvSpPr>
        <p:spPr>
          <a:xfrm>
            <a:off x="2165568" y="1259633"/>
            <a:ext cx="7860863" cy="4675414"/>
          </a:xfrm>
        </p:spPr>
        <p:txBody>
          <a:bodyPr anchor="t">
            <a:normAutofit fontScale="70000" lnSpcReduction="20000"/>
          </a:bodyPr>
          <a:lstStyle/>
          <a:p>
            <a:pPr lvl="0"/>
            <a:r>
              <a:rPr lang="en-US" dirty="0"/>
              <a:t>Increasing the number of GPU’S </a:t>
            </a:r>
            <a:r>
              <a:rPr lang="en-US" b="1" dirty="0"/>
              <a:t>decreases the computation time </a:t>
            </a:r>
            <a:r>
              <a:rPr lang="en-US" dirty="0"/>
              <a:t>but doesn’t always help in the performance. The is a tradeoff between the number of GPU’s and the performance we can achieve through it. </a:t>
            </a:r>
          </a:p>
          <a:p>
            <a:pPr lvl="0"/>
            <a:r>
              <a:rPr lang="en-US" b="1" dirty="0"/>
              <a:t>Increasing the number of EPOCH’s doesn’t change the performance drastically. </a:t>
            </a:r>
            <a:r>
              <a:rPr lang="en-US" dirty="0"/>
              <a:t>The accuracy increases till a point after which there is not much increase in the performance. Hence the </a:t>
            </a:r>
            <a:r>
              <a:rPr lang="en-US" b="1" dirty="0"/>
              <a:t>accuracy and loss</a:t>
            </a:r>
            <a:r>
              <a:rPr lang="en-US" dirty="0"/>
              <a:t> doesn’t differ much after a certain number of EPOCHS. There is a tradeoff between the number of EPOCHS and the number of GPU’s.</a:t>
            </a:r>
          </a:p>
          <a:p>
            <a:pPr lvl="0"/>
            <a:r>
              <a:rPr lang="en-US" dirty="0"/>
              <a:t>Increasing the batch size doesn’t increase the performance hence there is a tradeoff between the number of batch sizes and the best performance. </a:t>
            </a:r>
            <a:r>
              <a:rPr lang="en-US" b="1" dirty="0"/>
              <a:t>Lower batch size works best for us</a:t>
            </a:r>
            <a:r>
              <a:rPr lang="en-US" dirty="0"/>
              <a:t>.</a:t>
            </a:r>
          </a:p>
          <a:p>
            <a:pPr lvl="0"/>
            <a:r>
              <a:rPr lang="en-US" b="1" dirty="0"/>
              <a:t>There is a drastic increase in the performance when using a GPU as compared to a CPU</a:t>
            </a:r>
            <a:r>
              <a:rPr lang="en-US" dirty="0"/>
              <a:t>. There is a huge difference between the execution time of the two. A GPU can render images very quickly, hence it works better for complex computational problems and works great with CNN’s.</a:t>
            </a:r>
          </a:p>
          <a:p>
            <a:pPr lvl="0"/>
            <a:r>
              <a:rPr lang="en-US" dirty="0"/>
              <a:t>Looking at all the results we can say that the model works best with 3 GPU’s and Data Parallelism for the given computations in the problem, for EPOCH 10 and Batch Size 128.</a:t>
            </a:r>
          </a:p>
          <a:p>
            <a:endParaRPr lang="en-US" sz="2000" dirty="0"/>
          </a:p>
        </p:txBody>
      </p:sp>
    </p:spTree>
    <p:extLst>
      <p:ext uri="{BB962C8B-B14F-4D97-AF65-F5344CB8AC3E}">
        <p14:creationId xmlns:p14="http://schemas.microsoft.com/office/powerpoint/2010/main" val="63602984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D830C5-132C-4FF0-B61B-875D33AFE8AB}"/>
              </a:ext>
            </a:extLst>
          </p:cNvPr>
          <p:cNvSpPr>
            <a:spLocks noGrp="1"/>
          </p:cNvSpPr>
          <p:nvPr>
            <p:ph type="ctrTitle"/>
          </p:nvPr>
        </p:nvSpPr>
        <p:spPr>
          <a:xfrm>
            <a:off x="4384039" y="365125"/>
            <a:ext cx="7164493" cy="1325563"/>
          </a:xfrm>
        </p:spPr>
        <p:txBody>
          <a:bodyPr vert="horz" lIns="91440" tIns="45720" rIns="91440" bIns="45720" rtlCol="0" anchor="ctr">
            <a:normAutofit/>
          </a:bodyPr>
          <a:lstStyle/>
          <a:p>
            <a:pPr algn="l"/>
            <a:r>
              <a:rPr lang="en-US" sz="4400" b="1" kern="1200" dirty="0">
                <a:solidFill>
                  <a:schemeClr val="accent1"/>
                </a:solidFill>
                <a:latin typeface="+mj-lt"/>
                <a:ea typeface="+mj-ea"/>
                <a:cs typeface="+mj-cs"/>
              </a:rPr>
              <a:t>References:</a:t>
            </a:r>
          </a:p>
        </p:txBody>
      </p:sp>
      <p:pic>
        <p:nvPicPr>
          <p:cNvPr id="7" name="Graphic 6" descr="Books">
            <a:extLst>
              <a:ext uri="{FF2B5EF4-FFF2-40B4-BE49-F238E27FC236}">
                <a16:creationId xmlns:a16="http://schemas.microsoft.com/office/drawing/2014/main" id="{1D946FED-A0F9-450B-9AEB-2786ECF26D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Subtitle 2">
            <a:extLst>
              <a:ext uri="{FF2B5EF4-FFF2-40B4-BE49-F238E27FC236}">
                <a16:creationId xmlns:a16="http://schemas.microsoft.com/office/drawing/2014/main" id="{3BADA714-8B53-4547-B75D-FDB6918CD532}"/>
              </a:ext>
            </a:extLst>
          </p:cNvPr>
          <p:cNvSpPr>
            <a:spLocks noGrp="1"/>
          </p:cNvSpPr>
          <p:nvPr>
            <p:ph type="subTitle" idx="1"/>
          </p:nvPr>
        </p:nvSpPr>
        <p:spPr>
          <a:xfrm>
            <a:off x="4387515" y="2022601"/>
            <a:ext cx="7161017" cy="4154361"/>
          </a:xfrm>
        </p:spPr>
        <p:txBody>
          <a:bodyPr vert="horz" lIns="91440" tIns="45720" rIns="91440" bIns="45720" rtlCol="0">
            <a:normAutofit/>
          </a:bodyPr>
          <a:lstStyle/>
          <a:p>
            <a:pPr lvl="0" indent="-228600" algn="l">
              <a:buFont typeface="Arial" panose="020B0604020202020204" pitchFamily="34" charset="0"/>
              <a:buChar char="•"/>
            </a:pPr>
            <a:r>
              <a:rPr lang="en-US" sz="1700" b="1" u="sng" dirty="0">
                <a:hlinkClick r:id="rId4"/>
              </a:rPr>
              <a:t>https://cv-tricks.com/keras/understand-implement-resnets/</a:t>
            </a:r>
            <a:endParaRPr lang="en-US" sz="1700" dirty="0"/>
          </a:p>
          <a:p>
            <a:pPr lvl="0" indent="-228600" algn="l">
              <a:buFont typeface="Arial" panose="020B0604020202020204" pitchFamily="34" charset="0"/>
              <a:buChar char="•"/>
            </a:pPr>
            <a:r>
              <a:rPr lang="en-US" sz="1700" b="1" u="sng" dirty="0">
                <a:hlinkClick r:id="rId5"/>
              </a:rPr>
              <a:t>https://www.researchgate.net/figure/The-basic-architecture-of-Resnet152_fig2_324961229</a:t>
            </a:r>
            <a:r>
              <a:rPr lang="en-US" sz="1700" b="1" dirty="0"/>
              <a:t> </a:t>
            </a:r>
            <a:endParaRPr lang="en-US" sz="1700" dirty="0"/>
          </a:p>
          <a:p>
            <a:pPr lvl="0" indent="-228600" algn="l">
              <a:buFont typeface="Arial" panose="020B0604020202020204" pitchFamily="34" charset="0"/>
              <a:buChar char="•"/>
            </a:pPr>
            <a:r>
              <a:rPr lang="en-US" sz="1700" b="1" dirty="0"/>
              <a:t>Resnet 50 : </a:t>
            </a:r>
            <a:r>
              <a:rPr lang="en-US" sz="1700" b="1" u="sng" dirty="0">
                <a:hlinkClick r:id="rId6"/>
              </a:rPr>
              <a:t>http://ethereon.github.io/netscope/#/gist/db945b393d40bfa26006</a:t>
            </a:r>
            <a:r>
              <a:rPr lang="en-US" sz="1700" b="1" dirty="0"/>
              <a:t> </a:t>
            </a:r>
            <a:endParaRPr lang="en-US" sz="1700" dirty="0"/>
          </a:p>
          <a:p>
            <a:pPr lvl="0" indent="-228600" algn="l">
              <a:buFont typeface="Arial" panose="020B0604020202020204" pitchFamily="34" charset="0"/>
              <a:buChar char="•"/>
            </a:pPr>
            <a:r>
              <a:rPr lang="en-US" sz="1700" b="1" dirty="0"/>
              <a:t>Deep Residual Learning for Image Recognition:</a:t>
            </a:r>
            <a:r>
              <a:rPr lang="en-US" sz="1700" dirty="0"/>
              <a:t> </a:t>
            </a:r>
            <a:r>
              <a:rPr lang="en-US" sz="1700" u="sng" dirty="0">
                <a:hlinkClick r:id="rId7"/>
              </a:rPr>
              <a:t>https://arxiv.org/pdf/1512.03385.pdf</a:t>
            </a:r>
            <a:r>
              <a:rPr lang="en-US" sz="1700" dirty="0"/>
              <a:t> </a:t>
            </a:r>
          </a:p>
          <a:p>
            <a:pPr lvl="0" indent="-228600" algn="l">
              <a:buFont typeface="Arial" panose="020B0604020202020204" pitchFamily="34" charset="0"/>
              <a:buChar char="•"/>
            </a:pPr>
            <a:r>
              <a:rPr lang="en-US" sz="1700" b="1" dirty="0"/>
              <a:t>Tesla Volta V100 :</a:t>
            </a:r>
            <a:r>
              <a:rPr lang="en-US" sz="1700" dirty="0"/>
              <a:t> </a:t>
            </a:r>
            <a:r>
              <a:rPr lang="en-US" sz="1700" u="sng" dirty="0">
                <a:hlinkClick r:id="rId8"/>
              </a:rPr>
              <a:t>http://images.nvidia.com/content/technologies/volta/pdf/tesla-volta-v100-datasheet-letter-fnl-web.pdf</a:t>
            </a:r>
            <a:r>
              <a:rPr lang="en-US" sz="1700" dirty="0"/>
              <a:t> </a:t>
            </a:r>
          </a:p>
          <a:p>
            <a:pPr lvl="0" indent="-228600" algn="l">
              <a:buFont typeface="Arial" panose="020B0604020202020204" pitchFamily="34" charset="0"/>
              <a:buChar char="•"/>
            </a:pPr>
            <a:r>
              <a:rPr lang="en-US" sz="1700" b="1" dirty="0"/>
              <a:t>Data Parallelism :</a:t>
            </a:r>
            <a:r>
              <a:rPr lang="en-US" sz="1700" dirty="0"/>
              <a:t> </a:t>
            </a:r>
            <a:r>
              <a:rPr lang="en-US" sz="1700" u="sng" dirty="0">
                <a:hlinkClick r:id="rId9"/>
              </a:rPr>
              <a:t>https://www.sciencedirect.com/topics/computer-science/data-parallelism#:~:text=Data%20parallelism%20means%20that%20each,deep%20net%20structure%20and%20parameters</a:t>
            </a:r>
            <a:r>
              <a:rPr lang="en-US" sz="1700" dirty="0"/>
              <a:t>. </a:t>
            </a:r>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305871240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4D2ADA-63A8-4646-9FB8-88C101BDA87C}"/>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Thankyou!!</a:t>
            </a:r>
            <a:br>
              <a:rPr lang="en-US" sz="7200" kern="1200" dirty="0">
                <a:solidFill>
                  <a:schemeClr val="tx1"/>
                </a:solidFill>
                <a:latin typeface="+mj-lt"/>
                <a:ea typeface="+mj-ea"/>
                <a:cs typeface="+mj-cs"/>
              </a:rPr>
            </a:br>
            <a:r>
              <a:rPr lang="en-US" sz="7200" kern="1200" dirty="0">
                <a:solidFill>
                  <a:schemeClr val="tx1"/>
                </a:solidFill>
                <a:latin typeface="+mj-lt"/>
                <a:ea typeface="+mj-ea"/>
                <a:cs typeface="+mj-cs"/>
              </a:rPr>
              <a:t>					</a:t>
            </a:r>
            <a:r>
              <a:rPr lang="en-US" sz="5000" kern="1200" dirty="0">
                <a:solidFill>
                  <a:schemeClr val="tx1"/>
                </a:solidFill>
                <a:latin typeface="+mj-lt"/>
                <a:ea typeface="+mj-ea"/>
                <a:cs typeface="+mj-cs"/>
              </a:rPr>
              <a:t>- Abhishek Dabas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98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B9470-18FC-4160-831D-7F9C306B5B4D}"/>
              </a:ext>
            </a:extLst>
          </p:cNvPr>
          <p:cNvSpPr>
            <a:spLocks noGrp="1"/>
          </p:cNvSpPr>
          <p:nvPr>
            <p:ph type="title"/>
          </p:nvPr>
        </p:nvSpPr>
        <p:spPr>
          <a:xfrm>
            <a:off x="686834" y="1153572"/>
            <a:ext cx="3200400" cy="4461163"/>
          </a:xfrm>
        </p:spPr>
        <p:txBody>
          <a:bodyPr>
            <a:normAutofit/>
          </a:bodyPr>
          <a:lstStyle/>
          <a:p>
            <a:r>
              <a:rPr lang="en-US">
                <a:solidFill>
                  <a:srgbClr val="FFFFFF"/>
                </a:solidFill>
              </a:rPr>
              <a:t>Melanoma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48B6525-2445-4BC3-9BE2-004B2A2A522F}"/>
              </a:ext>
            </a:extLst>
          </p:cNvPr>
          <p:cNvSpPr>
            <a:spLocks noGrp="1"/>
          </p:cNvSpPr>
          <p:nvPr>
            <p:ph idx="1"/>
          </p:nvPr>
        </p:nvSpPr>
        <p:spPr>
          <a:xfrm>
            <a:off x="4447308" y="591344"/>
            <a:ext cx="6906491" cy="5585619"/>
          </a:xfrm>
        </p:spPr>
        <p:txBody>
          <a:bodyPr anchor="ctr">
            <a:normAutofit lnSpcReduction="10000"/>
          </a:bodyPr>
          <a:lstStyle/>
          <a:p>
            <a:r>
              <a:rPr lang="en-US" sz="2200" b="1" dirty="0"/>
              <a:t>Melanoma is a skin cancer </a:t>
            </a:r>
            <a:r>
              <a:rPr lang="en-US" sz="2200" dirty="0"/>
              <a:t>that arises from a skin cell called a melanocyte, which makes a the pigment (melanin) that gives your skin its color.</a:t>
            </a:r>
          </a:p>
          <a:p>
            <a:r>
              <a:rPr lang="en-US" sz="2200" dirty="0"/>
              <a:t>Melanoma can appear in different ways, most commonly as a </a:t>
            </a:r>
            <a:r>
              <a:rPr lang="en-US" sz="2200" b="1" dirty="0"/>
              <a:t>new spot on the skin </a:t>
            </a:r>
            <a:r>
              <a:rPr lang="en-US" sz="2200" dirty="0"/>
              <a:t>or as an already existing mole that changes in color, size, or shape. </a:t>
            </a:r>
          </a:p>
          <a:p>
            <a:r>
              <a:rPr lang="en-US" sz="2200" dirty="0"/>
              <a:t>While considered the </a:t>
            </a:r>
            <a:r>
              <a:rPr lang="en-US" sz="2200" b="1" dirty="0"/>
              <a:t>most dangerous type of skin cancer </a:t>
            </a:r>
            <a:r>
              <a:rPr lang="en-US" sz="2200" dirty="0"/>
              <a:t>because of its ability to rapidly spread throughout the body, melanoma is generally very treatable if found early</a:t>
            </a:r>
          </a:p>
          <a:p>
            <a:r>
              <a:rPr lang="en-US" sz="2200" dirty="0"/>
              <a:t>The</a:t>
            </a:r>
            <a:r>
              <a:rPr lang="en-US" sz="2200" dirty="0">
                <a:hlinkClick r:id="rId2"/>
              </a:rPr>
              <a:t> Society for Imaging Informatics in Medicine (SIIM)</a:t>
            </a:r>
            <a:r>
              <a:rPr lang="en-US" sz="2200" dirty="0"/>
              <a:t> is the </a:t>
            </a:r>
            <a:r>
              <a:rPr lang="en-US" sz="2200" b="1" dirty="0"/>
              <a:t>leading healthcare professional organization </a:t>
            </a:r>
            <a:r>
              <a:rPr lang="en-US" sz="2200" dirty="0"/>
              <a:t>for those interested in the current and future use of informatics in medical imaging. The society's mission is to advance medical imaging informatics across the enterprise through education, research, and innovation in a multi-disciplinary community.</a:t>
            </a:r>
          </a:p>
        </p:txBody>
      </p:sp>
    </p:spTree>
    <p:extLst>
      <p:ext uri="{BB962C8B-B14F-4D97-AF65-F5344CB8AC3E}">
        <p14:creationId xmlns:p14="http://schemas.microsoft.com/office/powerpoint/2010/main" val="4136715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D5CBA76-D117-425D-BBA7-A8FB5DB44041}"/>
              </a:ext>
            </a:extLst>
          </p:cNvPr>
          <p:cNvPicPr>
            <a:picLocks noGrp="1" noChangeAspect="1"/>
          </p:cNvPicPr>
          <p:nvPr>
            <p:ph idx="1"/>
          </p:nvPr>
        </p:nvPicPr>
        <p:blipFill rotWithShape="1">
          <a:blip r:embed="rId2"/>
          <a:srcRect l="4762" r="1" b="1"/>
          <a:stretch/>
        </p:blipFill>
        <p:spPr>
          <a:xfrm>
            <a:off x="321733" y="321733"/>
            <a:ext cx="11548534" cy="6214534"/>
          </a:xfrm>
          <a:prstGeom prst="rect">
            <a:avLst/>
          </a:prstGeom>
        </p:spPr>
      </p:pic>
    </p:spTree>
    <p:extLst>
      <p:ext uri="{BB962C8B-B14F-4D97-AF65-F5344CB8AC3E}">
        <p14:creationId xmlns:p14="http://schemas.microsoft.com/office/powerpoint/2010/main" val="17309623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4"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897EB0EF-9DD8-4077-8C8D-BDC9B800AC85}"/>
              </a:ext>
            </a:extLst>
          </p:cNvPr>
          <p:cNvSpPr>
            <a:spLocks noGrp="1"/>
          </p:cNvSpPr>
          <p:nvPr>
            <p:ph type="title"/>
          </p:nvPr>
        </p:nvSpPr>
        <p:spPr>
          <a:xfrm>
            <a:off x="827088" y="1641752"/>
            <a:ext cx="2655887" cy="3213277"/>
          </a:xfrm>
        </p:spPr>
        <p:txBody>
          <a:bodyPr anchor="t">
            <a:normAutofit/>
          </a:bodyPr>
          <a:lstStyle/>
          <a:p>
            <a:pPr algn="ctr"/>
            <a:br>
              <a:rPr lang="en-US" sz="5000" b="1" dirty="0">
                <a:solidFill>
                  <a:schemeClr val="bg1"/>
                </a:solidFill>
              </a:rPr>
            </a:br>
            <a:r>
              <a:rPr lang="en-US" sz="5000" b="1" dirty="0">
                <a:solidFill>
                  <a:schemeClr val="bg1"/>
                </a:solidFill>
              </a:rPr>
              <a:t>Goal</a:t>
            </a:r>
            <a:r>
              <a:rPr lang="en-US" sz="4000" dirty="0">
                <a:solidFill>
                  <a:schemeClr val="bg1"/>
                </a:solidFill>
              </a:rPr>
              <a:t>	</a:t>
            </a:r>
          </a:p>
        </p:txBody>
      </p:sp>
      <p:sp>
        <p:nvSpPr>
          <p:cNvPr id="3" name="Content Placeholder 2">
            <a:extLst>
              <a:ext uri="{FF2B5EF4-FFF2-40B4-BE49-F238E27FC236}">
                <a16:creationId xmlns:a16="http://schemas.microsoft.com/office/drawing/2014/main" id="{89D2E125-3F88-4406-87DC-DA5C74EC4D20}"/>
              </a:ext>
            </a:extLst>
          </p:cNvPr>
          <p:cNvSpPr>
            <a:spLocks noGrp="1"/>
          </p:cNvSpPr>
          <p:nvPr>
            <p:ph idx="1"/>
          </p:nvPr>
        </p:nvSpPr>
        <p:spPr>
          <a:xfrm>
            <a:off x="5232401" y="1721579"/>
            <a:ext cx="6140449" cy="3952648"/>
          </a:xfrm>
        </p:spPr>
        <p:txBody>
          <a:bodyPr>
            <a:normAutofit/>
          </a:bodyPr>
          <a:lstStyle/>
          <a:p>
            <a:r>
              <a:rPr lang="en-US" sz="2400" dirty="0">
                <a:solidFill>
                  <a:schemeClr val="bg1">
                    <a:alpha val="80000"/>
                  </a:schemeClr>
                </a:solidFill>
              </a:rPr>
              <a:t>The objective here is to identify melanoma in images of skin lesions with </a:t>
            </a:r>
            <a:r>
              <a:rPr lang="en-US" sz="2400" b="1" dirty="0">
                <a:solidFill>
                  <a:schemeClr val="bg1">
                    <a:alpha val="80000"/>
                  </a:schemeClr>
                </a:solidFill>
              </a:rPr>
              <a:t>Computer Vision</a:t>
            </a:r>
            <a:r>
              <a:rPr lang="en-US" sz="2400" dirty="0">
                <a:solidFill>
                  <a:schemeClr val="bg1">
                    <a:alpha val="80000"/>
                  </a:schemeClr>
                </a:solidFill>
              </a:rPr>
              <a:t>.</a:t>
            </a:r>
          </a:p>
          <a:p>
            <a:r>
              <a:rPr lang="en-US" sz="2400" b="1" dirty="0">
                <a:solidFill>
                  <a:schemeClr val="bg1">
                    <a:alpha val="80000"/>
                  </a:schemeClr>
                </a:solidFill>
              </a:rPr>
              <a:t>Image Classification</a:t>
            </a:r>
            <a:r>
              <a:rPr lang="en-US" sz="2400" dirty="0">
                <a:solidFill>
                  <a:schemeClr val="bg1">
                    <a:alpha val="80000"/>
                  </a:schemeClr>
                </a:solidFill>
              </a:rPr>
              <a:t>. We need to create a </a:t>
            </a:r>
            <a:r>
              <a:rPr lang="en-US" sz="2400" b="1" dirty="0">
                <a:solidFill>
                  <a:schemeClr val="bg1">
                    <a:alpha val="80000"/>
                  </a:schemeClr>
                </a:solidFill>
              </a:rPr>
              <a:t>CNN Model </a:t>
            </a:r>
            <a:r>
              <a:rPr lang="en-US" sz="2400" dirty="0">
                <a:solidFill>
                  <a:schemeClr val="bg1">
                    <a:alpha val="80000"/>
                  </a:schemeClr>
                </a:solidFill>
              </a:rPr>
              <a:t>which should predict the probability whether the lesion in the image is malignant or benign. </a:t>
            </a:r>
          </a:p>
          <a:p>
            <a:r>
              <a:rPr lang="en-US" sz="2400" dirty="0">
                <a:solidFill>
                  <a:schemeClr val="bg1">
                    <a:alpha val="80000"/>
                  </a:schemeClr>
                </a:solidFill>
              </a:rPr>
              <a:t>We will use </a:t>
            </a:r>
            <a:r>
              <a:rPr lang="en-US" sz="2400" dirty="0" err="1">
                <a:solidFill>
                  <a:schemeClr val="bg1">
                    <a:alpha val="80000"/>
                  </a:schemeClr>
                </a:solidFill>
              </a:rPr>
              <a:t>PyTorch</a:t>
            </a:r>
            <a:r>
              <a:rPr lang="en-US" sz="2400">
                <a:solidFill>
                  <a:schemeClr val="bg1">
                    <a:alpha val="80000"/>
                  </a:schemeClr>
                </a:solidFill>
              </a:rPr>
              <a:t> with multiple </a:t>
            </a:r>
            <a:r>
              <a:rPr lang="en-US" sz="2400" dirty="0">
                <a:solidFill>
                  <a:schemeClr val="bg1">
                    <a:alpha val="80000"/>
                  </a:schemeClr>
                </a:solidFill>
              </a:rPr>
              <a:t>GPU’s and different hyperparameters for training the model and test which ones work best for our particular use-case. </a:t>
            </a:r>
            <a:r>
              <a:rPr lang="en-US" sz="2400" b="1" dirty="0">
                <a:solidFill>
                  <a:schemeClr val="bg1">
                    <a:alpha val="80000"/>
                  </a:schemeClr>
                </a:solidFill>
              </a:rPr>
              <a:t>Data Size 23.9GB. </a:t>
            </a:r>
          </a:p>
        </p:txBody>
      </p:sp>
    </p:spTree>
    <p:extLst>
      <p:ext uri="{BB962C8B-B14F-4D97-AF65-F5344CB8AC3E}">
        <p14:creationId xmlns:p14="http://schemas.microsoft.com/office/powerpoint/2010/main" val="282540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6776-25AE-4492-A063-73114BD002D2}"/>
              </a:ext>
            </a:extLst>
          </p:cNvPr>
          <p:cNvSpPr>
            <a:spLocks noGrp="1"/>
          </p:cNvSpPr>
          <p:nvPr>
            <p:ph type="title"/>
          </p:nvPr>
        </p:nvSpPr>
        <p:spPr>
          <a:xfrm>
            <a:off x="241041" y="253158"/>
            <a:ext cx="10515600" cy="1325563"/>
          </a:xfrm>
        </p:spPr>
        <p:txBody>
          <a:bodyPr/>
          <a:lstStyle/>
          <a:p>
            <a:pPr algn="ctr"/>
            <a:r>
              <a:rPr lang="en-US" b="1" dirty="0"/>
              <a:t>Image Visualizations</a:t>
            </a:r>
          </a:p>
        </p:txBody>
      </p:sp>
      <p:pic>
        <p:nvPicPr>
          <p:cNvPr id="1026" name="Picture 2">
            <a:extLst>
              <a:ext uri="{FF2B5EF4-FFF2-40B4-BE49-F238E27FC236}">
                <a16:creationId xmlns:a16="http://schemas.microsoft.com/office/drawing/2014/main" id="{126C0024-CE2A-499F-AF63-AB259E703D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17545" y="2141537"/>
            <a:ext cx="433625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AEA35B-71A4-4895-B467-8B8A1805B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77" y="3867702"/>
            <a:ext cx="1073021" cy="10320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55880B4-D30C-4B1D-B97F-894C8B1C6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433" y="3867702"/>
            <a:ext cx="1073021" cy="10320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2C150BF-9871-44FC-AE87-A441397F2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589" y="3867702"/>
            <a:ext cx="1198677" cy="10320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F6B9BB7-6D47-4524-8749-A8BCF16B07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277" y="5225277"/>
            <a:ext cx="1073021" cy="10320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4B05E94-0532-4979-80D1-8366F8DE18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9433" y="5225277"/>
            <a:ext cx="1073021" cy="10320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A623EC4-C1B0-44C5-B2A4-0E57CFFE19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6589" y="5225277"/>
            <a:ext cx="1198677" cy="10320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FDBC8E2-BE90-4A67-ADB4-D53511FD8AEB}"/>
              </a:ext>
            </a:extLst>
          </p:cNvPr>
          <p:cNvSpPr txBox="1"/>
          <p:nvPr/>
        </p:nvSpPr>
        <p:spPr>
          <a:xfrm>
            <a:off x="8224908" y="1449784"/>
            <a:ext cx="3446983" cy="369332"/>
          </a:xfrm>
          <a:prstGeom prst="rect">
            <a:avLst/>
          </a:prstGeom>
          <a:noFill/>
        </p:spPr>
        <p:txBody>
          <a:bodyPr wrap="square" rtlCol="0">
            <a:spAutoFit/>
          </a:bodyPr>
          <a:lstStyle/>
          <a:p>
            <a:pPr algn="ctr"/>
            <a:r>
              <a:rPr lang="en-US" b="1" dirty="0"/>
              <a:t>Benign</a:t>
            </a:r>
          </a:p>
        </p:txBody>
      </p:sp>
      <p:sp>
        <p:nvSpPr>
          <p:cNvPr id="14" name="TextBox 13">
            <a:extLst>
              <a:ext uri="{FF2B5EF4-FFF2-40B4-BE49-F238E27FC236}">
                <a16:creationId xmlns:a16="http://schemas.microsoft.com/office/drawing/2014/main" id="{80CB773E-F0ED-4DE9-92F8-F3AD6EBC48C4}"/>
              </a:ext>
            </a:extLst>
          </p:cNvPr>
          <p:cNvSpPr txBox="1"/>
          <p:nvPr/>
        </p:nvSpPr>
        <p:spPr>
          <a:xfrm>
            <a:off x="877077" y="2469187"/>
            <a:ext cx="3446983" cy="369332"/>
          </a:xfrm>
          <a:prstGeom prst="rect">
            <a:avLst/>
          </a:prstGeom>
          <a:noFill/>
        </p:spPr>
        <p:txBody>
          <a:bodyPr wrap="square" rtlCol="0">
            <a:spAutoFit/>
          </a:bodyPr>
          <a:lstStyle/>
          <a:p>
            <a:pPr algn="ctr"/>
            <a:r>
              <a:rPr lang="en-US" b="1" dirty="0"/>
              <a:t>Malignant</a:t>
            </a:r>
          </a:p>
        </p:txBody>
      </p:sp>
    </p:spTree>
    <p:extLst>
      <p:ext uri="{BB962C8B-B14F-4D97-AF65-F5344CB8AC3E}">
        <p14:creationId xmlns:p14="http://schemas.microsoft.com/office/powerpoint/2010/main" val="158000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Box 3">
            <a:extLst>
              <a:ext uri="{FF2B5EF4-FFF2-40B4-BE49-F238E27FC236}">
                <a16:creationId xmlns:a16="http://schemas.microsoft.com/office/drawing/2014/main" id="{98A69782-B5A4-4E93-A0BC-BEDA8CE550FB}"/>
              </a:ext>
            </a:extLst>
          </p:cNvPr>
          <p:cNvSpPr txBox="1"/>
          <p:nvPr/>
        </p:nvSpPr>
        <p:spPr>
          <a:xfrm>
            <a:off x="734664" y="930530"/>
            <a:ext cx="3361677" cy="327501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300" b="1">
                <a:solidFill>
                  <a:srgbClr val="FFFFFF"/>
                </a:solidFill>
                <a:latin typeface="+mj-lt"/>
                <a:ea typeface="+mj-ea"/>
                <a:cs typeface="+mj-cs"/>
              </a:rPr>
              <a:t>Statistical Analysis of the Melanoma- Data</a:t>
            </a:r>
          </a:p>
          <a:p>
            <a:pPr>
              <a:lnSpc>
                <a:spcPct val="90000"/>
              </a:lnSpc>
              <a:spcBef>
                <a:spcPct val="0"/>
              </a:spcBef>
              <a:spcAft>
                <a:spcPts val="600"/>
              </a:spcAft>
            </a:pPr>
            <a:endParaRPr lang="en-US" sz="4300">
              <a:solidFill>
                <a:srgbClr val="FFFFFF"/>
              </a:solidFill>
              <a:latin typeface="+mj-lt"/>
              <a:ea typeface="+mj-ea"/>
              <a:cs typeface="+mj-cs"/>
            </a:endParaRPr>
          </a:p>
        </p:txBody>
      </p:sp>
      <p:sp>
        <p:nvSpPr>
          <p:cNvPr id="73" name="Rectangle 7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5" name="Rectangle 7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2050" name="Picture 2">
            <a:extLst>
              <a:ext uri="{FF2B5EF4-FFF2-40B4-BE49-F238E27FC236}">
                <a16:creationId xmlns:a16="http://schemas.microsoft.com/office/drawing/2014/main" id="{39871543-ACAB-4E53-80F7-9CB14B7D64B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60"/>
          <a:stretch/>
        </p:blipFill>
        <p:spPr bwMode="auto">
          <a:xfrm>
            <a:off x="4517401" y="450221"/>
            <a:ext cx="7203993" cy="5957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105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0D82-32A9-40D5-908D-311CF0B520C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dirty="0"/>
              <a:t>Model </a:t>
            </a:r>
          </a:p>
        </p:txBody>
      </p:sp>
      <p:sp>
        <p:nvSpPr>
          <p:cNvPr id="5" name="Content Placeholder 4">
            <a:extLst>
              <a:ext uri="{FF2B5EF4-FFF2-40B4-BE49-F238E27FC236}">
                <a16:creationId xmlns:a16="http://schemas.microsoft.com/office/drawing/2014/main" id="{C9C24212-BA02-4B1D-A973-0FC75B00296E}"/>
              </a:ext>
            </a:extLst>
          </p:cNvPr>
          <p:cNvSpPr>
            <a:spLocks noGrp="1"/>
          </p:cNvSpPr>
          <p:nvPr>
            <p:ph idx="1"/>
          </p:nvPr>
        </p:nvSpPr>
        <p:spPr>
          <a:xfrm>
            <a:off x="7464612" y="4750893"/>
            <a:ext cx="4087305" cy="1147863"/>
          </a:xfrm>
        </p:spPr>
        <p:txBody>
          <a:bodyPr vert="horz" lIns="91440" tIns="45720" rIns="91440" bIns="45720" rtlCol="0" anchor="t">
            <a:normAutofit/>
          </a:bodyPr>
          <a:lstStyle/>
          <a:p>
            <a:pPr marL="0" indent="0">
              <a:buNone/>
            </a:pPr>
            <a:r>
              <a:rPr lang="en-US" sz="2000" dirty="0"/>
              <a:t>ResNet152 from </a:t>
            </a:r>
            <a:r>
              <a:rPr lang="en-US" sz="2000" dirty="0" err="1"/>
              <a:t>ResNet</a:t>
            </a:r>
            <a:r>
              <a:rPr lang="en-US" sz="2000" dirty="0"/>
              <a:t> Family</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69629128-6216-42D8-8B1E-4F896B13BAAE}"/>
              </a:ext>
            </a:extLst>
          </p:cNvPr>
          <p:cNvPicPr>
            <a:picLocks noChangeAspect="1"/>
          </p:cNvPicPr>
          <p:nvPr/>
        </p:nvPicPr>
        <p:blipFill rotWithShape="1">
          <a:blip r:embed="rId2"/>
          <a:srcRect l="19099" r="1249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51841147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1216</Words>
  <Application>Microsoft Office PowerPoint</Application>
  <PresentationFormat>Widescreen</PresentationFormat>
  <Paragraphs>97</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Meiryo</vt:lpstr>
      <vt:lpstr>Arial</vt:lpstr>
      <vt:lpstr>Avenir Next LT Pro</vt:lpstr>
      <vt:lpstr>Calibri</vt:lpstr>
      <vt:lpstr>Calibri Light</vt:lpstr>
      <vt:lpstr>Office Theme</vt:lpstr>
      <vt:lpstr>Image Classification on Medical Dataset - Melanoma Detection</vt:lpstr>
      <vt:lpstr>INTRODUCTION</vt:lpstr>
      <vt:lpstr>Background</vt:lpstr>
      <vt:lpstr>Melanoma</vt:lpstr>
      <vt:lpstr>PowerPoint Presentation</vt:lpstr>
      <vt:lpstr> Goal </vt:lpstr>
      <vt:lpstr>Image Visualizations</vt:lpstr>
      <vt:lpstr>PowerPoint Presentation</vt:lpstr>
      <vt:lpstr>Model </vt:lpstr>
      <vt:lpstr> ResNet152 </vt:lpstr>
      <vt:lpstr>Architecture</vt:lpstr>
      <vt:lpstr>Resize the Image</vt:lpstr>
      <vt:lpstr>System:</vt:lpstr>
      <vt:lpstr>Commands to Access Cluster</vt:lpstr>
      <vt:lpstr>Checking the number of GPU’s</vt:lpstr>
      <vt:lpstr>Workflow</vt:lpstr>
      <vt:lpstr>Experiments Experiment 1: Multiple GPU’s (1,2,3,4) &amp; Data parallelism Experiment 2: Multiple EPOCHS (10,20) Experiment 3: Multiple Batch SIZE (128,256,512) Experiment 4: GPU vs CPU   </vt:lpstr>
      <vt:lpstr>With GPU’s #1 and Data Parallelism: No EPOCH 10, BATCH SIZE 256  </vt:lpstr>
      <vt:lpstr>With GPU’s #2 and Data Parallelism: Yes EPOCH 10, BATCH SIZE 256 </vt:lpstr>
      <vt:lpstr>With GPU’s #3 and Data Parallelism: Yes EPOCH 10, BATCH SIZE 256 </vt:lpstr>
      <vt:lpstr>With GPU’s #4 and Data Parallelism: Yes EPOCH 10, BATCH SIZE 256</vt:lpstr>
      <vt:lpstr>With GPU #3 and Model Parallelism: Yes EPOCH = 5, Batch Size = 512</vt:lpstr>
      <vt:lpstr>With GPU #3 and Model Parallelism: Yes EPOCH 5, Batch size 128</vt:lpstr>
      <vt:lpstr>With GPU #4 and Model Parallelism: Yes EPOCH = 20, Batch Size = 256 </vt:lpstr>
      <vt:lpstr> Analysis</vt:lpstr>
      <vt:lpstr>GPU Count vs Performance Epoch 10, Batch size - 256</vt:lpstr>
      <vt:lpstr>EPOCHS vs Performance GPU’S – 4, Batch size - 256</vt:lpstr>
      <vt:lpstr>Batch size vs Performance EPOCH 5, Batch size 128,256,512</vt:lpstr>
      <vt:lpstr>CPU vs GPU Performance: EPOCH – 2, Batch Size - 256</vt:lpstr>
      <vt:lpstr>Results</vt:lpstr>
      <vt:lpstr>PowerPoint Presentation</vt:lpstr>
      <vt:lpstr>References:</vt:lpstr>
      <vt:lpstr>Thankyou!!      - Abhishek Dabas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on Medical Dataset - Melanoma Detection</dc:title>
  <dc:creator>Abhishek Dabas</dc:creator>
  <cp:lastModifiedBy>Abhishek Dabas</cp:lastModifiedBy>
  <cp:revision>14</cp:revision>
  <dcterms:created xsi:type="dcterms:W3CDTF">2020-12-08T04:02:56Z</dcterms:created>
  <dcterms:modified xsi:type="dcterms:W3CDTF">2020-12-08T15:43:46Z</dcterms:modified>
</cp:coreProperties>
</file>